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 id="2147483685" r:id="rId3"/>
    <p:sldMasterId id="2147483702" r:id="rId4"/>
    <p:sldMasterId id="2147483710" r:id="rId5"/>
    <p:sldMasterId id="2147483718" r:id="rId6"/>
  </p:sldMasterIdLst>
  <p:notesMasterIdLst>
    <p:notesMasterId r:id="rId68"/>
  </p:notesMasterIdLst>
  <p:sldIdLst>
    <p:sldId id="256" r:id="rId7"/>
    <p:sldId id="260" r:id="rId8"/>
    <p:sldId id="263" r:id="rId9"/>
    <p:sldId id="257" r:id="rId10"/>
    <p:sldId id="585" r:id="rId11"/>
    <p:sldId id="442" r:id="rId12"/>
    <p:sldId id="1965" r:id="rId13"/>
    <p:sldId id="1991" r:id="rId14"/>
    <p:sldId id="1974" r:id="rId15"/>
    <p:sldId id="1993" r:id="rId16"/>
    <p:sldId id="444" r:id="rId17"/>
    <p:sldId id="575" r:id="rId18"/>
    <p:sldId id="586" r:id="rId19"/>
    <p:sldId id="1994" r:id="rId20"/>
    <p:sldId id="2000" r:id="rId21"/>
    <p:sldId id="1979" r:id="rId22"/>
    <p:sldId id="1999" r:id="rId23"/>
    <p:sldId id="1998" r:id="rId24"/>
    <p:sldId id="2001" r:id="rId25"/>
    <p:sldId id="2002" r:id="rId26"/>
    <p:sldId id="1980" r:id="rId27"/>
    <p:sldId id="587" r:id="rId28"/>
    <p:sldId id="591" r:id="rId29"/>
    <p:sldId id="438" r:id="rId30"/>
    <p:sldId id="437" r:id="rId31"/>
    <p:sldId id="439" r:id="rId32"/>
    <p:sldId id="441" r:id="rId33"/>
    <p:sldId id="592" r:id="rId34"/>
    <p:sldId id="443" r:id="rId35"/>
    <p:sldId id="593" r:id="rId36"/>
    <p:sldId id="446" r:id="rId37"/>
    <p:sldId id="440" r:id="rId38"/>
    <p:sldId id="447" r:id="rId39"/>
    <p:sldId id="266" r:id="rId40"/>
    <p:sldId id="588" r:id="rId41"/>
    <p:sldId id="326" r:id="rId42"/>
    <p:sldId id="495" r:id="rId43"/>
    <p:sldId id="491" r:id="rId44"/>
    <p:sldId id="347" r:id="rId45"/>
    <p:sldId id="504" r:id="rId46"/>
    <p:sldId id="511" r:id="rId47"/>
    <p:sldId id="364" r:id="rId48"/>
    <p:sldId id="324" r:id="rId49"/>
    <p:sldId id="539" r:id="rId50"/>
    <p:sldId id="525" r:id="rId51"/>
    <p:sldId id="526" r:id="rId52"/>
    <p:sldId id="527" r:id="rId53"/>
    <p:sldId id="528" r:id="rId54"/>
    <p:sldId id="529" r:id="rId55"/>
    <p:sldId id="530" r:id="rId56"/>
    <p:sldId id="531" r:id="rId57"/>
    <p:sldId id="540" r:id="rId58"/>
    <p:sldId id="541" r:id="rId59"/>
    <p:sldId id="533" r:id="rId60"/>
    <p:sldId id="534" r:id="rId61"/>
    <p:sldId id="535" r:id="rId62"/>
    <p:sldId id="536" r:id="rId63"/>
    <p:sldId id="589" r:id="rId64"/>
    <p:sldId id="590" r:id="rId65"/>
    <p:sldId id="330" r:id="rId66"/>
    <p:sldId id="262" r:id="rId67"/>
  </p:sldIdLst>
  <p:sldSz cx="9144000" cy="5143500" type="screen16x9"/>
  <p:notesSz cx="6858000" cy="9144000"/>
  <p:embeddedFontLst>
    <p:embeddedFont>
      <p:font typeface="Breve Text Book" pitchFamily="2" charset="77"/>
      <p:regular r:id="rId69"/>
      <p:bold r:id="rId70"/>
      <p:italic r:id="rId71"/>
      <p:boldItalic r:id="rId72"/>
    </p:embeddedFont>
    <p:embeddedFont>
      <p:font typeface="Breve Text Book Italic" pitchFamily="2" charset="77"/>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Century Gothic" panose="020B0502020202020204" pitchFamily="34" charset="0"/>
      <p:regular r:id="rId83"/>
      <p:bold r:id="rId84"/>
      <p:italic r:id="rId85"/>
      <p:boldItalic r:id="rId86"/>
    </p:embeddedFont>
    <p:embeddedFont>
      <p:font typeface="Noto Sans" panose="020B0502040504020204" pitchFamily="34" charset="0"/>
      <p:regular r:id="rId87"/>
      <p:bold r:id="rId88"/>
      <p:italic r:id="rId89"/>
      <p:boldItalic r:id="rId90"/>
    </p:embeddedFont>
    <p:embeddedFont>
      <p:font typeface="Roboto" panose="02000000000000000000" pitchFamily="2" charset="0"/>
      <p:regular r:id="rId91"/>
      <p:bold r:id="rId92"/>
      <p:italic r:id="rId93"/>
      <p:boldItalic r:id="rId94"/>
    </p:embeddedFont>
    <p:embeddedFont>
      <p:font typeface="Roboto Light" panose="02000000000000000000" pitchFamily="2" charset="0"/>
      <p:regular r:id="rId95"/>
      <p:bold r:id="rId96"/>
      <p:italic r:id="rId97"/>
      <p:boldItalic r:id="rId98"/>
    </p:embeddedFont>
    <p:embeddedFont>
      <p:font typeface="Roboto Thin" panose="02000000000000000000" pitchFamily="2" charset="0"/>
      <p:regular r:id="rId99"/>
      <p:bold r:id="rId100"/>
      <p:italic r:id="rId101"/>
      <p:boldItalic r:id="rId102"/>
    </p:embeddedFont>
    <p:embeddedFont>
      <p:font typeface="Sofia Pro" pitchFamily="2" charset="0"/>
      <p:regular r:id="rId103"/>
      <p:bold r:id="rId104"/>
      <p:italic r:id="rId105"/>
      <p:boldItalic r:id="rId106"/>
    </p:embeddedFont>
    <p:embeddedFont>
      <p:font typeface="Sofia Pro Light" pitchFamily="2" charset="0"/>
      <p:regular r:id="rId107"/>
      <p:bold r:id="rId108"/>
      <p:italic r:id="rId109"/>
      <p:boldItalic r:id="rId110"/>
    </p:embeddedFont>
    <p:embeddedFont>
      <p:font typeface="Wingdings 3" pitchFamily="2" charset="2"/>
      <p:regular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2" roundtripDataSignature="AMtx7mjXgsUVd+vJv/eagybkCjkeSxR38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BE9D95-FF45-4C67-81D5-E93CF56DB3AF}">
  <a:tblStyle styleId="{37BE9D95-FF45-4C67-81D5-E93CF56DB3A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3"/>
    <p:restoredTop sz="94694"/>
  </p:normalViewPr>
  <p:slideViewPr>
    <p:cSldViewPr snapToGrid="0">
      <p:cViewPr varScale="1">
        <p:scale>
          <a:sx n="157" d="100"/>
          <a:sy n="157" d="100"/>
        </p:scale>
        <p:origin x="184" y="2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customschemas.google.com/relationships/presentationmetadata" Target="metadata"/><Relationship Id="rId16" Type="http://schemas.openxmlformats.org/officeDocument/2006/relationships/slide" Target="slides/slide10.xml"/><Relationship Id="rId107" Type="http://schemas.openxmlformats.org/officeDocument/2006/relationships/font" Target="fonts/font39.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6.fntdata"/><Relationship Id="rId79" Type="http://schemas.openxmlformats.org/officeDocument/2006/relationships/font" Target="fonts/font11.fntdata"/><Relationship Id="rId102" Type="http://schemas.openxmlformats.org/officeDocument/2006/relationships/font" Target="fonts/font34.fntdata"/><Relationship Id="rId5" Type="http://schemas.openxmlformats.org/officeDocument/2006/relationships/slideMaster" Target="slideMasters/slideMaster5.xml"/><Relationship Id="rId90" Type="http://schemas.openxmlformats.org/officeDocument/2006/relationships/font" Target="fonts/font22.fntdata"/><Relationship Id="rId95" Type="http://schemas.openxmlformats.org/officeDocument/2006/relationships/font" Target="fonts/font27.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font" Target="fonts/font1.fntdata"/><Relationship Id="rId113" Type="http://schemas.openxmlformats.org/officeDocument/2006/relationships/presProps" Target="presProps.xml"/><Relationship Id="rId80" Type="http://schemas.openxmlformats.org/officeDocument/2006/relationships/font" Target="fonts/font12.fntdata"/><Relationship Id="rId85" Type="http://schemas.openxmlformats.org/officeDocument/2006/relationships/font" Target="fonts/font17.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35.fntdata"/><Relationship Id="rId108" Type="http://schemas.openxmlformats.org/officeDocument/2006/relationships/font" Target="fonts/font40.fntdata"/><Relationship Id="rId54" Type="http://schemas.openxmlformats.org/officeDocument/2006/relationships/slide" Target="slides/slide48.xml"/><Relationship Id="rId70" Type="http://schemas.openxmlformats.org/officeDocument/2006/relationships/font" Target="fonts/font2.fntdata"/><Relationship Id="rId75" Type="http://schemas.openxmlformats.org/officeDocument/2006/relationships/font" Target="fonts/font7.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38.fntdata"/><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font" Target="fonts/font33.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41.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8.fntdata"/><Relationship Id="rId97" Type="http://schemas.openxmlformats.org/officeDocument/2006/relationships/font" Target="fonts/font29.fntdata"/><Relationship Id="rId104" Type="http://schemas.openxmlformats.org/officeDocument/2006/relationships/font" Target="fonts/font36.fntdata"/><Relationship Id="rId7" Type="http://schemas.openxmlformats.org/officeDocument/2006/relationships/slide" Target="slides/slide1.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9.fntdata"/><Relationship Id="rId110" Type="http://schemas.openxmlformats.org/officeDocument/2006/relationships/font" Target="fonts/font42.fntdata"/><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9.fntdata"/><Relationship Id="rId100" Type="http://schemas.openxmlformats.org/officeDocument/2006/relationships/font" Target="fonts/font32.fntdata"/><Relationship Id="rId105" Type="http://schemas.openxmlformats.org/officeDocument/2006/relationships/font" Target="fonts/font3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4.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font" Target="fonts/font15.fntdata"/><Relationship Id="rId88" Type="http://schemas.openxmlformats.org/officeDocument/2006/relationships/font" Target="fonts/font20.fntdata"/><Relationship Id="rId111" Type="http://schemas.openxmlformats.org/officeDocument/2006/relationships/font" Target="fonts/font4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A86DB-4EC8-42CB-8BF6-DD42B7CF1FB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A64C7AAE-C60B-4F77-9EFC-685A00A4579F}">
      <dgm:prSet phldrT="[Text]" custT="1"/>
      <dgm:spPr/>
      <dgm:t>
        <a:bodyPr/>
        <a:lstStyle/>
        <a:p>
          <a:r>
            <a:rPr lang="en-GB" sz="1200" b="1" noProof="0" dirty="0"/>
            <a:t>Childcare-related paid leave (maternity, paternity and parental leave)</a:t>
          </a:r>
        </a:p>
      </dgm:t>
    </dgm:pt>
    <dgm:pt modelId="{5E636057-D6D2-4830-84CA-147DEC1509CE}" type="parTrans" cxnId="{22189B34-DAAD-4770-A7EC-D5B0B6A979E1}">
      <dgm:prSet/>
      <dgm:spPr/>
      <dgm:t>
        <a:bodyPr/>
        <a:lstStyle/>
        <a:p>
          <a:endParaRPr lang="en-GB" sz="1200" noProof="0" dirty="0"/>
        </a:p>
      </dgm:t>
    </dgm:pt>
    <dgm:pt modelId="{F763E148-13BF-4D97-9D95-12C04D49174C}" type="sibTrans" cxnId="{22189B34-DAAD-4770-A7EC-D5B0B6A979E1}">
      <dgm:prSet/>
      <dgm:spPr/>
      <dgm:t>
        <a:bodyPr/>
        <a:lstStyle/>
        <a:p>
          <a:endParaRPr lang="en-GB" sz="1200" noProof="0" dirty="0"/>
        </a:p>
      </dgm:t>
    </dgm:pt>
    <dgm:pt modelId="{EC460714-5058-440B-8616-7DC5944F80D2}">
      <dgm:prSet phldrT="[Text]" custT="1"/>
      <dgm:spPr>
        <a:noFill/>
        <a:ln>
          <a:solidFill>
            <a:schemeClr val="accent1">
              <a:lumMod val="20000"/>
              <a:lumOff val="80000"/>
            </a:schemeClr>
          </a:solidFill>
        </a:ln>
      </dgm:spPr>
      <dgm:t>
        <a:bodyPr/>
        <a:lstStyle/>
        <a:p>
          <a:r>
            <a:rPr lang="en-GB" sz="1200" b="1" noProof="0" dirty="0"/>
            <a:t>Paid weeks of maternity leave</a:t>
          </a:r>
        </a:p>
      </dgm:t>
    </dgm:pt>
    <dgm:pt modelId="{D355A016-DC24-4A27-A0F6-49DB4643A83B}" type="parTrans" cxnId="{BA8C14F1-C802-4F8D-82D2-CFE2BC901C8F}">
      <dgm:prSet/>
      <dgm:spPr/>
      <dgm:t>
        <a:bodyPr/>
        <a:lstStyle/>
        <a:p>
          <a:endParaRPr lang="en-GB" sz="1200" noProof="0" dirty="0"/>
        </a:p>
      </dgm:t>
    </dgm:pt>
    <dgm:pt modelId="{102AD578-65F0-4C36-BDD1-65676CF1F80F}" type="sibTrans" cxnId="{BA8C14F1-C802-4F8D-82D2-CFE2BC901C8F}">
      <dgm:prSet/>
      <dgm:spPr/>
      <dgm:t>
        <a:bodyPr/>
        <a:lstStyle/>
        <a:p>
          <a:endParaRPr lang="en-GB" sz="1200" noProof="0" dirty="0"/>
        </a:p>
      </dgm:t>
    </dgm:pt>
    <dgm:pt modelId="{CBE21B39-5A5A-4381-B76C-4C1D5C2EE30A}">
      <dgm:prSet phldrT="[Text]" custT="1"/>
      <dgm:spPr/>
      <dgm:t>
        <a:bodyPr/>
        <a:lstStyle/>
        <a:p>
          <a:r>
            <a:rPr lang="en-GB" sz="1200" b="1" noProof="0" dirty="0"/>
            <a:t>Breastfeeding breaks</a:t>
          </a:r>
        </a:p>
      </dgm:t>
    </dgm:pt>
    <dgm:pt modelId="{3E7C4FC5-6FB1-479E-AB84-787184119ADD}" type="parTrans" cxnId="{CB8F5F87-750F-4665-BB64-DF847099AA88}">
      <dgm:prSet/>
      <dgm:spPr/>
      <dgm:t>
        <a:bodyPr/>
        <a:lstStyle/>
        <a:p>
          <a:endParaRPr lang="en-GB" sz="1200" noProof="0" dirty="0"/>
        </a:p>
      </dgm:t>
    </dgm:pt>
    <dgm:pt modelId="{CA37AECD-FBC5-4135-BCB7-3E93594A43FB}" type="sibTrans" cxnId="{CB8F5F87-750F-4665-BB64-DF847099AA88}">
      <dgm:prSet/>
      <dgm:spPr/>
      <dgm:t>
        <a:bodyPr/>
        <a:lstStyle/>
        <a:p>
          <a:endParaRPr lang="en-GB" sz="1200" noProof="0" dirty="0"/>
        </a:p>
      </dgm:t>
    </dgm:pt>
    <dgm:pt modelId="{FED6E8B8-99F1-497E-B287-01B7CA59C241}">
      <dgm:prSet phldrT="[Text]" custT="1"/>
      <dgm:spPr>
        <a:noFill/>
        <a:ln>
          <a:solidFill>
            <a:schemeClr val="accent1">
              <a:lumMod val="20000"/>
              <a:lumOff val="80000"/>
            </a:schemeClr>
          </a:solidFill>
        </a:ln>
      </dgm:spPr>
      <dgm:t>
        <a:bodyPr/>
        <a:lstStyle/>
        <a:p>
          <a:r>
            <a:rPr lang="en-GB" sz="1200" b="1" i="0" noProof="0" dirty="0"/>
            <a:t>Minutes per day</a:t>
          </a:r>
          <a:endParaRPr lang="en-GB" sz="1200" b="1" noProof="0" dirty="0"/>
        </a:p>
      </dgm:t>
    </dgm:pt>
    <dgm:pt modelId="{C54F8528-0092-42B0-B291-EC13DD1D270D}" type="parTrans" cxnId="{40BB90D7-CD3E-4FE3-9BCF-EDB328D7FDAF}">
      <dgm:prSet/>
      <dgm:spPr/>
      <dgm:t>
        <a:bodyPr/>
        <a:lstStyle/>
        <a:p>
          <a:endParaRPr lang="en-GB" sz="1200" noProof="0" dirty="0"/>
        </a:p>
      </dgm:t>
    </dgm:pt>
    <dgm:pt modelId="{6A626340-CFEB-4071-B9C4-2D5B1BAE0C4B}" type="sibTrans" cxnId="{40BB90D7-CD3E-4FE3-9BCF-EDB328D7FDAF}">
      <dgm:prSet/>
      <dgm:spPr/>
      <dgm:t>
        <a:bodyPr/>
        <a:lstStyle/>
        <a:p>
          <a:endParaRPr lang="en-GB" sz="1200" noProof="0" dirty="0"/>
        </a:p>
      </dgm:t>
    </dgm:pt>
    <dgm:pt modelId="{B94BBBFE-71E9-4579-80BD-2972B6A48D60}">
      <dgm:prSet phldrT="[Text]" custT="1"/>
      <dgm:spPr>
        <a:noFill/>
        <a:ln>
          <a:solidFill>
            <a:schemeClr val="accent1">
              <a:lumMod val="20000"/>
              <a:lumOff val="80000"/>
            </a:schemeClr>
          </a:solidFill>
        </a:ln>
      </dgm:spPr>
      <dgm:t>
        <a:bodyPr/>
        <a:lstStyle/>
        <a:p>
          <a:r>
            <a:rPr lang="en-GB" sz="1200" b="1" noProof="0" dirty="0"/>
            <a:t>Paid weeks of paternity leave</a:t>
          </a:r>
        </a:p>
      </dgm:t>
    </dgm:pt>
    <dgm:pt modelId="{BE404453-A401-4D38-A045-16F348AFF04B}" type="parTrans" cxnId="{1EE90343-3FE3-4EA7-AAE2-CF87383ACA92}">
      <dgm:prSet/>
      <dgm:spPr/>
      <dgm:t>
        <a:bodyPr/>
        <a:lstStyle/>
        <a:p>
          <a:endParaRPr lang="en-GB" sz="1200" noProof="0" dirty="0"/>
        </a:p>
      </dgm:t>
    </dgm:pt>
    <dgm:pt modelId="{BA828A92-19BA-470F-B7AF-E730DB8AE0AC}" type="sibTrans" cxnId="{1EE90343-3FE3-4EA7-AAE2-CF87383ACA92}">
      <dgm:prSet/>
      <dgm:spPr/>
      <dgm:t>
        <a:bodyPr/>
        <a:lstStyle/>
        <a:p>
          <a:endParaRPr lang="en-GB" sz="1200" noProof="0" dirty="0"/>
        </a:p>
      </dgm:t>
    </dgm:pt>
    <dgm:pt modelId="{70256B29-F23F-4045-8735-32628E1ACC5D}">
      <dgm:prSet phldrT="[Text]" custT="1"/>
      <dgm:spPr>
        <a:noFill/>
        <a:ln>
          <a:solidFill>
            <a:schemeClr val="accent1">
              <a:lumMod val="20000"/>
              <a:lumOff val="80000"/>
            </a:schemeClr>
          </a:solidFill>
        </a:ln>
      </dgm:spPr>
      <dgm:t>
        <a:bodyPr/>
        <a:lstStyle/>
        <a:p>
          <a:r>
            <a:rPr lang="en-GB" sz="1200" b="1" noProof="0" dirty="0"/>
            <a:t>Paid weeks of parental leave</a:t>
          </a:r>
        </a:p>
      </dgm:t>
    </dgm:pt>
    <dgm:pt modelId="{D3D4A1B5-2179-4CB6-9083-4C67F23356EE}" type="parTrans" cxnId="{0039A2BC-D119-4024-A2C5-05B3EE273D24}">
      <dgm:prSet/>
      <dgm:spPr/>
      <dgm:t>
        <a:bodyPr/>
        <a:lstStyle/>
        <a:p>
          <a:endParaRPr lang="en-GB" sz="1200" noProof="0" dirty="0"/>
        </a:p>
      </dgm:t>
    </dgm:pt>
    <dgm:pt modelId="{932D9236-57D1-4BA6-A6B4-9B439DFE8F4A}" type="sibTrans" cxnId="{0039A2BC-D119-4024-A2C5-05B3EE273D24}">
      <dgm:prSet/>
      <dgm:spPr/>
      <dgm:t>
        <a:bodyPr/>
        <a:lstStyle/>
        <a:p>
          <a:endParaRPr lang="en-GB" sz="1200" noProof="0" dirty="0"/>
        </a:p>
      </dgm:t>
    </dgm:pt>
    <dgm:pt modelId="{8AE031A0-50A0-40A8-9371-69F923AA5EC0}">
      <dgm:prSet phldrT="[Text]" custT="1"/>
      <dgm:spPr>
        <a:noFill/>
        <a:ln>
          <a:solidFill>
            <a:schemeClr val="accent1">
              <a:lumMod val="20000"/>
              <a:lumOff val="80000"/>
            </a:schemeClr>
          </a:solidFill>
        </a:ln>
      </dgm:spPr>
      <dgm:t>
        <a:bodyPr/>
        <a:lstStyle/>
        <a:p>
          <a:r>
            <a:rPr lang="en-GB" sz="1200" noProof="0" dirty="0"/>
            <a:t>At least 14 weeks paid at least at 67% of previous earnings (equivalent to 9.38 weeks paid at 100% = 14 weeks x 67%) or 18 weeks at 100%.</a:t>
          </a:r>
        </a:p>
      </dgm:t>
    </dgm:pt>
    <dgm:pt modelId="{4CC09E10-22F7-47AF-90F1-EF062366E9CA}" type="parTrans" cxnId="{46061CCF-A125-4611-85D3-54AEFAA39ACE}">
      <dgm:prSet/>
      <dgm:spPr/>
      <dgm:t>
        <a:bodyPr/>
        <a:lstStyle/>
        <a:p>
          <a:endParaRPr lang="en-GB"/>
        </a:p>
      </dgm:t>
    </dgm:pt>
    <dgm:pt modelId="{7C33D7B5-9E37-4379-B84C-EAE0EA291597}" type="sibTrans" cxnId="{46061CCF-A125-4611-85D3-54AEFAA39ACE}">
      <dgm:prSet/>
      <dgm:spPr/>
      <dgm:t>
        <a:bodyPr/>
        <a:lstStyle/>
        <a:p>
          <a:endParaRPr lang="en-GB"/>
        </a:p>
      </dgm:t>
    </dgm:pt>
    <dgm:pt modelId="{DCBFAA37-44ED-48DF-9B70-927ED22F73B7}">
      <dgm:prSet phldrT="[Text]" custT="1"/>
      <dgm:spPr>
        <a:noFill/>
        <a:ln>
          <a:solidFill>
            <a:schemeClr val="accent1">
              <a:lumMod val="20000"/>
              <a:lumOff val="80000"/>
            </a:schemeClr>
          </a:solidFill>
        </a:ln>
      </dgm:spPr>
      <dgm:t>
        <a:bodyPr/>
        <a:lstStyle/>
        <a:p>
          <a:r>
            <a:rPr lang="en-GB" sz="1200" noProof="0" dirty="0"/>
            <a:t>Between 0.6 (or 3 days for a 5 working week) and 18 weeks paid at a 100%</a:t>
          </a:r>
        </a:p>
      </dgm:t>
    </dgm:pt>
    <dgm:pt modelId="{BDE4670E-B43B-47FC-8B33-2EC4C7B067B1}" type="parTrans" cxnId="{7EAF8236-49B9-4C0B-9E12-C6BB5791C254}">
      <dgm:prSet/>
      <dgm:spPr/>
      <dgm:t>
        <a:bodyPr/>
        <a:lstStyle/>
        <a:p>
          <a:endParaRPr lang="en-GB"/>
        </a:p>
      </dgm:t>
    </dgm:pt>
    <dgm:pt modelId="{56787A4D-02EE-42D2-B506-C012A63F22CE}" type="sibTrans" cxnId="{7EAF8236-49B9-4C0B-9E12-C6BB5791C254}">
      <dgm:prSet/>
      <dgm:spPr/>
      <dgm:t>
        <a:bodyPr/>
        <a:lstStyle/>
        <a:p>
          <a:endParaRPr lang="en-GB"/>
        </a:p>
      </dgm:t>
    </dgm:pt>
    <dgm:pt modelId="{DA341C5A-ED0E-41EC-9CD1-6FF298B33E55}">
      <dgm:prSet phldrT="[Text]" custT="1"/>
      <dgm:spPr>
        <a:noFill/>
        <a:ln>
          <a:solidFill>
            <a:schemeClr val="accent1">
              <a:lumMod val="20000"/>
              <a:lumOff val="80000"/>
            </a:schemeClr>
          </a:solidFill>
        </a:ln>
      </dgm:spPr>
      <dgm:t>
        <a:bodyPr/>
        <a:lstStyle/>
        <a:p>
          <a:r>
            <a:rPr lang="en-GB" sz="1200" noProof="0" dirty="0"/>
            <a:t>Parental leave for both parents to reduce childcare policy gaps</a:t>
          </a:r>
        </a:p>
      </dgm:t>
    </dgm:pt>
    <dgm:pt modelId="{CD20E1B6-3CB2-4906-A198-727215EB4FDF}" type="parTrans" cxnId="{A2E19367-579F-43D7-A59C-E93DCD3E76F7}">
      <dgm:prSet/>
      <dgm:spPr/>
      <dgm:t>
        <a:bodyPr/>
        <a:lstStyle/>
        <a:p>
          <a:endParaRPr lang="en-GB"/>
        </a:p>
      </dgm:t>
    </dgm:pt>
    <dgm:pt modelId="{5067B27B-390A-430F-8AA6-09C93BA5B1CF}" type="sibTrans" cxnId="{A2E19367-579F-43D7-A59C-E93DCD3E76F7}">
      <dgm:prSet/>
      <dgm:spPr/>
      <dgm:t>
        <a:bodyPr/>
        <a:lstStyle/>
        <a:p>
          <a:endParaRPr lang="en-GB"/>
        </a:p>
      </dgm:t>
    </dgm:pt>
    <dgm:pt modelId="{EE4EE698-A176-47B9-A873-75927974F6E6}">
      <dgm:prSet phldrT="[Text]" custT="1"/>
      <dgm:spPr>
        <a:noFill/>
        <a:ln>
          <a:solidFill>
            <a:schemeClr val="accent1">
              <a:lumMod val="20000"/>
              <a:lumOff val="80000"/>
            </a:schemeClr>
          </a:solidFill>
        </a:ln>
      </dgm:spPr>
      <dgm:t>
        <a:bodyPr/>
        <a:lstStyle/>
        <a:p>
          <a:r>
            <a:rPr lang="en-GB" sz="1200" b="0" i="0" noProof="0" dirty="0"/>
            <a:t>Between 60 and 120 hours per day for 6 months as the recommended period for exclusive breastfeeding (WHO, 2021)</a:t>
          </a:r>
          <a:endParaRPr lang="en-GB" sz="1200" b="1" noProof="0" dirty="0"/>
        </a:p>
      </dgm:t>
    </dgm:pt>
    <dgm:pt modelId="{8E8E811A-C043-4C68-BE7D-BC91C6006921}" type="parTrans" cxnId="{D7F5B40A-9930-4764-9AA3-DEFFD779B759}">
      <dgm:prSet/>
      <dgm:spPr/>
      <dgm:t>
        <a:bodyPr/>
        <a:lstStyle/>
        <a:p>
          <a:endParaRPr lang="en-GB"/>
        </a:p>
      </dgm:t>
    </dgm:pt>
    <dgm:pt modelId="{D245B40A-DB18-440B-AD8C-8FF6CDA4419A}" type="sibTrans" cxnId="{D7F5B40A-9930-4764-9AA3-DEFFD779B759}">
      <dgm:prSet/>
      <dgm:spPr/>
      <dgm:t>
        <a:bodyPr/>
        <a:lstStyle/>
        <a:p>
          <a:endParaRPr lang="en-GB"/>
        </a:p>
      </dgm:t>
    </dgm:pt>
    <dgm:pt modelId="{E3718780-1366-4422-96AB-B6D6052B4153}">
      <dgm:prSet phldrT="[Text]" custT="1"/>
      <dgm:spPr>
        <a:noFill/>
        <a:ln>
          <a:solidFill>
            <a:schemeClr val="accent1">
              <a:lumMod val="20000"/>
              <a:lumOff val="80000"/>
            </a:schemeClr>
          </a:solidFill>
        </a:ln>
      </dgm:spPr>
      <dgm:t>
        <a:bodyPr/>
        <a:lstStyle/>
        <a:p>
          <a:endParaRPr lang="en-GB" sz="1200" b="1" noProof="0" dirty="0"/>
        </a:p>
      </dgm:t>
    </dgm:pt>
    <dgm:pt modelId="{DB5E82A1-A4B4-422E-A1E6-094686450AF3}" type="parTrans" cxnId="{C634FFF0-097A-4032-9B4D-00005DA19B65}">
      <dgm:prSet/>
      <dgm:spPr/>
      <dgm:t>
        <a:bodyPr/>
        <a:lstStyle/>
        <a:p>
          <a:endParaRPr lang="en-GB"/>
        </a:p>
      </dgm:t>
    </dgm:pt>
    <dgm:pt modelId="{B2F78DB3-F4AF-4E19-9904-120109FD1AAC}" type="sibTrans" cxnId="{C634FFF0-097A-4032-9B4D-00005DA19B65}">
      <dgm:prSet/>
      <dgm:spPr/>
      <dgm:t>
        <a:bodyPr/>
        <a:lstStyle/>
        <a:p>
          <a:endParaRPr lang="en-GB"/>
        </a:p>
      </dgm:t>
    </dgm:pt>
    <dgm:pt modelId="{9C7A0595-BB80-45CA-95D2-B0998109BA35}" type="pres">
      <dgm:prSet presAssocID="{FDCA86DB-4EC8-42CB-8BF6-DD42B7CF1FB1}" presName="Name0" presStyleCnt="0">
        <dgm:presLayoutVars>
          <dgm:dir/>
          <dgm:animLvl val="lvl"/>
          <dgm:resizeHandles val="exact"/>
        </dgm:presLayoutVars>
      </dgm:prSet>
      <dgm:spPr/>
    </dgm:pt>
    <dgm:pt modelId="{4586AD12-2048-4FB5-A819-EBB064395B47}" type="pres">
      <dgm:prSet presAssocID="{A64C7AAE-C60B-4F77-9EFC-685A00A4579F}" presName="composite" presStyleCnt="0"/>
      <dgm:spPr/>
    </dgm:pt>
    <dgm:pt modelId="{30DCFA08-65B5-496F-9D3C-D18EB6F85E0A}" type="pres">
      <dgm:prSet presAssocID="{A64C7AAE-C60B-4F77-9EFC-685A00A4579F}" presName="parTx" presStyleLbl="alignNode1" presStyleIdx="0" presStyleCnt="2" custScaleX="119196" custLinFactNeighborX="1" custLinFactNeighborY="542">
        <dgm:presLayoutVars>
          <dgm:chMax val="0"/>
          <dgm:chPref val="0"/>
          <dgm:bulletEnabled val="1"/>
        </dgm:presLayoutVars>
      </dgm:prSet>
      <dgm:spPr/>
    </dgm:pt>
    <dgm:pt modelId="{9C12B1F9-87CF-4C1D-AD85-15A654221F93}" type="pres">
      <dgm:prSet presAssocID="{A64C7AAE-C60B-4F77-9EFC-685A00A4579F}" presName="desTx" presStyleLbl="alignAccFollowNode1" presStyleIdx="0" presStyleCnt="2" custScaleX="119196" custLinFactNeighborX="1" custLinFactNeighborY="158">
        <dgm:presLayoutVars>
          <dgm:bulletEnabled val="1"/>
        </dgm:presLayoutVars>
      </dgm:prSet>
      <dgm:spPr/>
    </dgm:pt>
    <dgm:pt modelId="{E36398C5-9522-4003-BF63-11793F1193A4}" type="pres">
      <dgm:prSet presAssocID="{F763E148-13BF-4D97-9D95-12C04D49174C}" presName="space" presStyleCnt="0"/>
      <dgm:spPr/>
    </dgm:pt>
    <dgm:pt modelId="{20EF7F46-B945-4EEC-8CE2-236D0175EA03}" type="pres">
      <dgm:prSet presAssocID="{CBE21B39-5A5A-4381-B76C-4C1D5C2EE30A}" presName="composite" presStyleCnt="0"/>
      <dgm:spPr/>
    </dgm:pt>
    <dgm:pt modelId="{D44FA6B0-BCD5-4AF2-B847-E21026265E9F}" type="pres">
      <dgm:prSet presAssocID="{CBE21B39-5A5A-4381-B76C-4C1D5C2EE30A}" presName="parTx" presStyleLbl="alignNode1" presStyleIdx="1" presStyleCnt="2" custScaleX="119196" custLinFactNeighborX="1" custLinFactNeighborY="542">
        <dgm:presLayoutVars>
          <dgm:chMax val="0"/>
          <dgm:chPref val="0"/>
          <dgm:bulletEnabled val="1"/>
        </dgm:presLayoutVars>
      </dgm:prSet>
      <dgm:spPr/>
    </dgm:pt>
    <dgm:pt modelId="{0A97F60D-C3DC-45CD-AE9D-697F742CC442}" type="pres">
      <dgm:prSet presAssocID="{CBE21B39-5A5A-4381-B76C-4C1D5C2EE30A}" presName="desTx" presStyleLbl="alignAccFollowNode1" presStyleIdx="1" presStyleCnt="2" custScaleX="119196" custLinFactNeighborX="1" custLinFactNeighborY="158">
        <dgm:presLayoutVars>
          <dgm:bulletEnabled val="1"/>
        </dgm:presLayoutVars>
      </dgm:prSet>
      <dgm:spPr/>
    </dgm:pt>
  </dgm:ptLst>
  <dgm:cxnLst>
    <dgm:cxn modelId="{D7F5B40A-9930-4764-9AA3-DEFFD779B759}" srcId="{FED6E8B8-99F1-497E-B287-01B7CA59C241}" destId="{EE4EE698-A176-47B9-A873-75927974F6E6}" srcOrd="0" destOrd="0" parTransId="{8E8E811A-C043-4C68-BE7D-BC91C6006921}" sibTransId="{D245B40A-DB18-440B-AD8C-8FF6CDA4419A}"/>
    <dgm:cxn modelId="{5D8BEF1F-897F-4DAE-B147-2DABBFC93871}" type="presOf" srcId="{B94BBBFE-71E9-4579-80BD-2972B6A48D60}" destId="{9C12B1F9-87CF-4C1D-AD85-15A654221F93}" srcOrd="0" destOrd="2" presId="urn:microsoft.com/office/officeart/2005/8/layout/hList1"/>
    <dgm:cxn modelId="{EA35EC22-C581-47E6-B158-E84BD99F7478}" type="presOf" srcId="{DCBFAA37-44ED-48DF-9B70-927ED22F73B7}" destId="{9C12B1F9-87CF-4C1D-AD85-15A654221F93}" srcOrd="0" destOrd="3" presId="urn:microsoft.com/office/officeart/2005/8/layout/hList1"/>
    <dgm:cxn modelId="{A3A49D24-07BE-4C8D-8983-7D6B5D046BAD}" type="presOf" srcId="{DA341C5A-ED0E-41EC-9CD1-6FF298B33E55}" destId="{9C12B1F9-87CF-4C1D-AD85-15A654221F93}" srcOrd="0" destOrd="5" presId="urn:microsoft.com/office/officeart/2005/8/layout/hList1"/>
    <dgm:cxn modelId="{22189B34-DAAD-4770-A7EC-D5B0B6A979E1}" srcId="{FDCA86DB-4EC8-42CB-8BF6-DD42B7CF1FB1}" destId="{A64C7AAE-C60B-4F77-9EFC-685A00A4579F}" srcOrd="0" destOrd="0" parTransId="{5E636057-D6D2-4830-84CA-147DEC1509CE}" sibTransId="{F763E148-13BF-4D97-9D95-12C04D49174C}"/>
    <dgm:cxn modelId="{7EAF8236-49B9-4C0B-9E12-C6BB5791C254}" srcId="{B94BBBFE-71E9-4579-80BD-2972B6A48D60}" destId="{DCBFAA37-44ED-48DF-9B70-927ED22F73B7}" srcOrd="0" destOrd="0" parTransId="{BDE4670E-B43B-47FC-8B33-2EC4C7B067B1}" sibTransId="{56787A4D-02EE-42D2-B506-C012A63F22CE}"/>
    <dgm:cxn modelId="{1EE90343-3FE3-4EA7-AAE2-CF87383ACA92}" srcId="{A64C7AAE-C60B-4F77-9EFC-685A00A4579F}" destId="{B94BBBFE-71E9-4579-80BD-2972B6A48D60}" srcOrd="1" destOrd="0" parTransId="{BE404453-A401-4D38-A045-16F348AFF04B}" sibTransId="{BA828A92-19BA-470F-B7AF-E730DB8AE0AC}"/>
    <dgm:cxn modelId="{31E0365C-AA86-4590-B83F-44C7DA8BD82F}" type="presOf" srcId="{FED6E8B8-99F1-497E-B287-01B7CA59C241}" destId="{0A97F60D-C3DC-45CD-AE9D-697F742CC442}" srcOrd="0" destOrd="1" presId="urn:microsoft.com/office/officeart/2005/8/layout/hList1"/>
    <dgm:cxn modelId="{7B720467-8FC0-4A4C-9396-89F4FF6CB39A}" type="presOf" srcId="{70256B29-F23F-4045-8735-32628E1ACC5D}" destId="{9C12B1F9-87CF-4C1D-AD85-15A654221F93}" srcOrd="0" destOrd="4" presId="urn:microsoft.com/office/officeart/2005/8/layout/hList1"/>
    <dgm:cxn modelId="{A2E19367-579F-43D7-A59C-E93DCD3E76F7}" srcId="{70256B29-F23F-4045-8735-32628E1ACC5D}" destId="{DA341C5A-ED0E-41EC-9CD1-6FF298B33E55}" srcOrd="0" destOrd="0" parTransId="{CD20E1B6-3CB2-4906-A198-727215EB4FDF}" sibTransId="{5067B27B-390A-430F-8AA6-09C93BA5B1CF}"/>
    <dgm:cxn modelId="{9B767D6F-21ED-491A-8F3B-DB2B7D49BEE4}" type="presOf" srcId="{8AE031A0-50A0-40A8-9371-69F923AA5EC0}" destId="{9C12B1F9-87CF-4C1D-AD85-15A654221F93}" srcOrd="0" destOrd="1" presId="urn:microsoft.com/office/officeart/2005/8/layout/hList1"/>
    <dgm:cxn modelId="{74BA9C7A-08BB-4B97-851A-C47980A60C62}" type="presOf" srcId="{CBE21B39-5A5A-4381-B76C-4C1D5C2EE30A}" destId="{D44FA6B0-BCD5-4AF2-B847-E21026265E9F}" srcOrd="0" destOrd="0" presId="urn:microsoft.com/office/officeart/2005/8/layout/hList1"/>
    <dgm:cxn modelId="{CB8F5F87-750F-4665-BB64-DF847099AA88}" srcId="{FDCA86DB-4EC8-42CB-8BF6-DD42B7CF1FB1}" destId="{CBE21B39-5A5A-4381-B76C-4C1D5C2EE30A}" srcOrd="1" destOrd="0" parTransId="{3E7C4FC5-6FB1-479E-AB84-787184119ADD}" sibTransId="{CA37AECD-FBC5-4135-BCB7-3E93594A43FB}"/>
    <dgm:cxn modelId="{4696A98F-A832-4F38-80E5-20AB2EE0F85C}" type="presOf" srcId="{E3718780-1366-4422-96AB-B6D6052B4153}" destId="{0A97F60D-C3DC-45CD-AE9D-697F742CC442}" srcOrd="0" destOrd="0" presId="urn:microsoft.com/office/officeart/2005/8/layout/hList1"/>
    <dgm:cxn modelId="{00B6AFAE-8D8D-461B-A7A8-9904C2F62D7F}" type="presOf" srcId="{EC460714-5058-440B-8616-7DC5944F80D2}" destId="{9C12B1F9-87CF-4C1D-AD85-15A654221F93}" srcOrd="0" destOrd="0" presId="urn:microsoft.com/office/officeart/2005/8/layout/hList1"/>
    <dgm:cxn modelId="{0039A2BC-D119-4024-A2C5-05B3EE273D24}" srcId="{A64C7AAE-C60B-4F77-9EFC-685A00A4579F}" destId="{70256B29-F23F-4045-8735-32628E1ACC5D}" srcOrd="2" destOrd="0" parTransId="{D3D4A1B5-2179-4CB6-9083-4C67F23356EE}" sibTransId="{932D9236-57D1-4BA6-A6B4-9B439DFE8F4A}"/>
    <dgm:cxn modelId="{0FD30CC1-8B00-46C1-855E-86F729F52E7A}" type="presOf" srcId="{EE4EE698-A176-47B9-A873-75927974F6E6}" destId="{0A97F60D-C3DC-45CD-AE9D-697F742CC442}" srcOrd="0" destOrd="2" presId="urn:microsoft.com/office/officeart/2005/8/layout/hList1"/>
    <dgm:cxn modelId="{46061CCF-A125-4611-85D3-54AEFAA39ACE}" srcId="{EC460714-5058-440B-8616-7DC5944F80D2}" destId="{8AE031A0-50A0-40A8-9371-69F923AA5EC0}" srcOrd="0" destOrd="0" parTransId="{4CC09E10-22F7-47AF-90F1-EF062366E9CA}" sibTransId="{7C33D7B5-9E37-4379-B84C-EAE0EA291597}"/>
    <dgm:cxn modelId="{40BB90D7-CD3E-4FE3-9BCF-EDB328D7FDAF}" srcId="{CBE21B39-5A5A-4381-B76C-4C1D5C2EE30A}" destId="{FED6E8B8-99F1-497E-B287-01B7CA59C241}" srcOrd="1" destOrd="0" parTransId="{C54F8528-0092-42B0-B291-EC13DD1D270D}" sibTransId="{6A626340-CFEB-4071-B9C4-2D5B1BAE0C4B}"/>
    <dgm:cxn modelId="{9B9DE2D7-21E3-4BDB-96F4-DA32FCD13EF8}" type="presOf" srcId="{FDCA86DB-4EC8-42CB-8BF6-DD42B7CF1FB1}" destId="{9C7A0595-BB80-45CA-95D2-B0998109BA35}" srcOrd="0" destOrd="0" presId="urn:microsoft.com/office/officeart/2005/8/layout/hList1"/>
    <dgm:cxn modelId="{7DECCEEC-5B49-47AD-87ED-8003134DA443}" type="presOf" srcId="{A64C7AAE-C60B-4F77-9EFC-685A00A4579F}" destId="{30DCFA08-65B5-496F-9D3C-D18EB6F85E0A}" srcOrd="0" destOrd="0" presId="urn:microsoft.com/office/officeart/2005/8/layout/hList1"/>
    <dgm:cxn modelId="{C634FFF0-097A-4032-9B4D-00005DA19B65}" srcId="{CBE21B39-5A5A-4381-B76C-4C1D5C2EE30A}" destId="{E3718780-1366-4422-96AB-B6D6052B4153}" srcOrd="0" destOrd="0" parTransId="{DB5E82A1-A4B4-422E-A1E6-094686450AF3}" sibTransId="{B2F78DB3-F4AF-4E19-9904-120109FD1AAC}"/>
    <dgm:cxn modelId="{BA8C14F1-C802-4F8D-82D2-CFE2BC901C8F}" srcId="{A64C7AAE-C60B-4F77-9EFC-685A00A4579F}" destId="{EC460714-5058-440B-8616-7DC5944F80D2}" srcOrd="0" destOrd="0" parTransId="{D355A016-DC24-4A27-A0F6-49DB4643A83B}" sibTransId="{102AD578-65F0-4C36-BDD1-65676CF1F80F}"/>
    <dgm:cxn modelId="{AB480DD1-7FF1-4036-BE8D-C6FD95AF3F28}" type="presParOf" srcId="{9C7A0595-BB80-45CA-95D2-B0998109BA35}" destId="{4586AD12-2048-4FB5-A819-EBB064395B47}" srcOrd="0" destOrd="0" presId="urn:microsoft.com/office/officeart/2005/8/layout/hList1"/>
    <dgm:cxn modelId="{491EC881-46F5-461A-8CA1-F34853BE396C}" type="presParOf" srcId="{4586AD12-2048-4FB5-A819-EBB064395B47}" destId="{30DCFA08-65B5-496F-9D3C-D18EB6F85E0A}" srcOrd="0" destOrd="0" presId="urn:microsoft.com/office/officeart/2005/8/layout/hList1"/>
    <dgm:cxn modelId="{35F996CF-08B3-414C-83D9-8944425C957D}" type="presParOf" srcId="{4586AD12-2048-4FB5-A819-EBB064395B47}" destId="{9C12B1F9-87CF-4C1D-AD85-15A654221F93}" srcOrd="1" destOrd="0" presId="urn:microsoft.com/office/officeart/2005/8/layout/hList1"/>
    <dgm:cxn modelId="{321EDA5B-C384-4CD2-B55B-890ACDBC0DE5}" type="presParOf" srcId="{9C7A0595-BB80-45CA-95D2-B0998109BA35}" destId="{E36398C5-9522-4003-BF63-11793F1193A4}" srcOrd="1" destOrd="0" presId="urn:microsoft.com/office/officeart/2005/8/layout/hList1"/>
    <dgm:cxn modelId="{8AFC6187-93BC-4E19-AA2E-3BBBCE8FFF33}" type="presParOf" srcId="{9C7A0595-BB80-45CA-95D2-B0998109BA35}" destId="{20EF7F46-B945-4EEC-8CE2-236D0175EA03}" srcOrd="2" destOrd="0" presId="urn:microsoft.com/office/officeart/2005/8/layout/hList1"/>
    <dgm:cxn modelId="{112C3A5F-54ED-4857-818E-B0A0F751DACE}" type="presParOf" srcId="{20EF7F46-B945-4EEC-8CE2-236D0175EA03}" destId="{D44FA6B0-BCD5-4AF2-B847-E21026265E9F}" srcOrd="0" destOrd="0" presId="urn:microsoft.com/office/officeart/2005/8/layout/hList1"/>
    <dgm:cxn modelId="{20705CFC-9E51-4E92-B8ED-13172849470B}" type="presParOf" srcId="{20EF7F46-B945-4EEC-8CE2-236D0175EA03}" destId="{0A97F60D-C3DC-45CD-AE9D-697F742CC442}" srcOrd="1" destOrd="0" presId="urn:microsoft.com/office/officeart/2005/8/layout/h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CA86DB-4EC8-42CB-8BF6-DD42B7CF1FB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A64C7AAE-C60B-4F77-9EFC-685A00A4579F}">
      <dgm:prSet phldrT="[Text]" custT="1"/>
      <dgm:spPr/>
      <dgm:t>
        <a:bodyPr/>
        <a:lstStyle/>
        <a:p>
          <a:r>
            <a:rPr lang="en-GB" sz="1200" b="1" noProof="0" dirty="0"/>
            <a:t>Early childhood care and education (ECCE)</a:t>
          </a:r>
        </a:p>
      </dgm:t>
    </dgm:pt>
    <dgm:pt modelId="{5E636057-D6D2-4830-84CA-147DEC1509CE}" type="parTrans" cxnId="{22189B34-DAAD-4770-A7EC-D5B0B6A979E1}">
      <dgm:prSet/>
      <dgm:spPr/>
      <dgm:t>
        <a:bodyPr/>
        <a:lstStyle/>
        <a:p>
          <a:endParaRPr lang="en-GB" sz="1200" noProof="0" dirty="0"/>
        </a:p>
      </dgm:t>
    </dgm:pt>
    <dgm:pt modelId="{F763E148-13BF-4D97-9D95-12C04D49174C}" type="sibTrans" cxnId="{22189B34-DAAD-4770-A7EC-D5B0B6A979E1}">
      <dgm:prSet/>
      <dgm:spPr/>
      <dgm:t>
        <a:bodyPr/>
        <a:lstStyle/>
        <a:p>
          <a:endParaRPr lang="en-GB" sz="1200" noProof="0" dirty="0"/>
        </a:p>
      </dgm:t>
    </dgm:pt>
    <dgm:pt modelId="{EC460714-5058-440B-8616-7DC5944F80D2}">
      <dgm:prSet phldrT="[Text]" custT="1"/>
      <dgm:spPr>
        <a:noFill/>
      </dgm:spPr>
      <dgm:t>
        <a:bodyPr/>
        <a:lstStyle/>
        <a:p>
          <a:r>
            <a:rPr lang="en-GB" sz="1200" b="1" noProof="0" dirty="0"/>
            <a:t>% of children in ECED or pre-primary</a:t>
          </a:r>
        </a:p>
      </dgm:t>
    </dgm:pt>
    <dgm:pt modelId="{D355A016-DC24-4A27-A0F6-49DB4643A83B}" type="parTrans" cxnId="{BA8C14F1-C802-4F8D-82D2-CFE2BC901C8F}">
      <dgm:prSet/>
      <dgm:spPr/>
      <dgm:t>
        <a:bodyPr/>
        <a:lstStyle/>
        <a:p>
          <a:endParaRPr lang="en-GB" sz="1200" noProof="0" dirty="0"/>
        </a:p>
      </dgm:t>
    </dgm:pt>
    <dgm:pt modelId="{102AD578-65F0-4C36-BDD1-65676CF1F80F}" type="sibTrans" cxnId="{BA8C14F1-C802-4F8D-82D2-CFE2BC901C8F}">
      <dgm:prSet/>
      <dgm:spPr/>
      <dgm:t>
        <a:bodyPr/>
        <a:lstStyle/>
        <a:p>
          <a:endParaRPr lang="en-GB" sz="1200" noProof="0" dirty="0"/>
        </a:p>
      </dgm:t>
    </dgm:pt>
    <dgm:pt modelId="{CBE21B39-5A5A-4381-B76C-4C1D5C2EE30A}">
      <dgm:prSet phldrT="[Text]" custT="1"/>
      <dgm:spPr/>
      <dgm:t>
        <a:bodyPr/>
        <a:lstStyle/>
        <a:p>
          <a:r>
            <a:rPr lang="en-GB" sz="1200" b="1" noProof="0" dirty="0"/>
            <a:t>Long-term care (LTC)</a:t>
          </a:r>
        </a:p>
      </dgm:t>
    </dgm:pt>
    <dgm:pt modelId="{3E7C4FC5-6FB1-479E-AB84-787184119ADD}" type="parTrans" cxnId="{CB8F5F87-750F-4665-BB64-DF847099AA88}">
      <dgm:prSet/>
      <dgm:spPr/>
      <dgm:t>
        <a:bodyPr/>
        <a:lstStyle/>
        <a:p>
          <a:endParaRPr lang="en-GB" sz="1200" noProof="0" dirty="0"/>
        </a:p>
      </dgm:t>
    </dgm:pt>
    <dgm:pt modelId="{CA37AECD-FBC5-4135-BCB7-3E93594A43FB}" type="sibTrans" cxnId="{CB8F5F87-750F-4665-BB64-DF847099AA88}">
      <dgm:prSet/>
      <dgm:spPr/>
      <dgm:t>
        <a:bodyPr/>
        <a:lstStyle/>
        <a:p>
          <a:endParaRPr lang="en-GB" sz="1200" noProof="0" dirty="0"/>
        </a:p>
      </dgm:t>
    </dgm:pt>
    <dgm:pt modelId="{57A18E75-7C7D-45DE-846C-1A6B5DF3CFA2}">
      <dgm:prSet phldrT="[Text]" custT="1"/>
      <dgm:spPr>
        <a:noFill/>
      </dgm:spPr>
      <dgm:t>
        <a:bodyPr/>
        <a:lstStyle/>
        <a:p>
          <a:r>
            <a:rPr lang="en-GB" sz="1200" b="1" noProof="0" dirty="0"/>
            <a:t>Hours per week per child (ECED or pre-primary)</a:t>
          </a:r>
        </a:p>
      </dgm:t>
    </dgm:pt>
    <dgm:pt modelId="{D20FDB12-5BE7-45A4-936C-33A60E7CB31C}" type="parTrans" cxnId="{87E35F83-C56D-4832-8FA7-4EFC04F7A495}">
      <dgm:prSet/>
      <dgm:spPr/>
      <dgm:t>
        <a:bodyPr/>
        <a:lstStyle/>
        <a:p>
          <a:endParaRPr lang="en-GB" sz="1200" noProof="0" dirty="0"/>
        </a:p>
      </dgm:t>
    </dgm:pt>
    <dgm:pt modelId="{64EAE5FB-9BCF-4AE3-9D58-78686F99A216}" type="sibTrans" cxnId="{87E35F83-C56D-4832-8FA7-4EFC04F7A495}">
      <dgm:prSet/>
      <dgm:spPr/>
      <dgm:t>
        <a:bodyPr/>
        <a:lstStyle/>
        <a:p>
          <a:endParaRPr lang="en-GB" sz="1200" noProof="0" dirty="0"/>
        </a:p>
      </dgm:t>
    </dgm:pt>
    <dgm:pt modelId="{F3F6E6A8-82C5-49E1-9BEF-2E34E2E05ED9}">
      <dgm:prSet phldrT="[Text]" custT="1"/>
      <dgm:spPr>
        <a:noFill/>
      </dgm:spPr>
      <dgm:t>
        <a:bodyPr/>
        <a:lstStyle/>
        <a:p>
          <a:r>
            <a:rPr lang="en-GB" sz="1200" b="1" noProof="0" dirty="0"/>
            <a:t>Number of children per staff with pedagogical qualifications</a:t>
          </a:r>
        </a:p>
      </dgm:t>
    </dgm:pt>
    <dgm:pt modelId="{BF3471F1-FED2-4F4F-8278-767BAFF4A075}" type="parTrans" cxnId="{5EF77369-1A2C-4C87-A17F-623D5C86435C}">
      <dgm:prSet/>
      <dgm:spPr/>
      <dgm:t>
        <a:bodyPr/>
        <a:lstStyle/>
        <a:p>
          <a:endParaRPr lang="en-GB" sz="1200" noProof="0" dirty="0"/>
        </a:p>
      </dgm:t>
    </dgm:pt>
    <dgm:pt modelId="{1A33F6CF-759B-4A35-81AA-01B86B8144CA}" type="sibTrans" cxnId="{5EF77369-1A2C-4C87-A17F-623D5C86435C}">
      <dgm:prSet/>
      <dgm:spPr/>
      <dgm:t>
        <a:bodyPr/>
        <a:lstStyle/>
        <a:p>
          <a:endParaRPr lang="en-GB" sz="1200" noProof="0" dirty="0"/>
        </a:p>
      </dgm:t>
    </dgm:pt>
    <dgm:pt modelId="{2F19FA9C-0EA2-465D-9A06-1F025034AC46}">
      <dgm:prSet phldrT="[Text]" custT="1"/>
      <dgm:spPr>
        <a:noFill/>
      </dgm:spPr>
      <dgm:t>
        <a:bodyPr/>
        <a:lstStyle/>
        <a:p>
          <a:r>
            <a:rPr lang="en-GB" sz="1200" noProof="0" dirty="0"/>
            <a:t>0-2 years: 50%-60% enrolled</a:t>
          </a:r>
        </a:p>
      </dgm:t>
    </dgm:pt>
    <dgm:pt modelId="{B0CAE0CE-ED35-45FC-A0A6-3DCA8DA913F4}" type="parTrans" cxnId="{9CC22FD1-4691-4CB9-AAA1-E33FE85F548A}">
      <dgm:prSet/>
      <dgm:spPr/>
      <dgm:t>
        <a:bodyPr/>
        <a:lstStyle/>
        <a:p>
          <a:endParaRPr lang="en-GB" sz="1200"/>
        </a:p>
      </dgm:t>
    </dgm:pt>
    <dgm:pt modelId="{C3BA32AD-A5D3-40B8-A733-F8A692917B4F}" type="sibTrans" cxnId="{9CC22FD1-4691-4CB9-AAA1-E33FE85F548A}">
      <dgm:prSet/>
      <dgm:spPr/>
      <dgm:t>
        <a:bodyPr/>
        <a:lstStyle/>
        <a:p>
          <a:endParaRPr lang="en-GB" sz="1200"/>
        </a:p>
      </dgm:t>
    </dgm:pt>
    <dgm:pt modelId="{98BF8D59-A16F-4C18-8781-07BCF8F21C00}">
      <dgm:prSet phldrT="[Text]" custT="1"/>
      <dgm:spPr>
        <a:noFill/>
      </dgm:spPr>
      <dgm:t>
        <a:bodyPr/>
        <a:lstStyle/>
        <a:p>
          <a:r>
            <a:rPr lang="en-GB" sz="1200" noProof="0" dirty="0"/>
            <a:t>40 hours to reflect a full-time coverage for 52 weeks per year</a:t>
          </a:r>
        </a:p>
      </dgm:t>
    </dgm:pt>
    <dgm:pt modelId="{E7253F97-E8FD-4842-B319-C87EA6CD7CD9}" type="parTrans" cxnId="{43F1998D-AE69-484F-97D8-7F4AED488868}">
      <dgm:prSet/>
      <dgm:spPr/>
      <dgm:t>
        <a:bodyPr/>
        <a:lstStyle/>
        <a:p>
          <a:endParaRPr lang="en-GB" sz="1200"/>
        </a:p>
      </dgm:t>
    </dgm:pt>
    <dgm:pt modelId="{E469461F-8B08-46AF-A700-85C72EBE97EB}" type="sibTrans" cxnId="{43F1998D-AE69-484F-97D8-7F4AED488868}">
      <dgm:prSet/>
      <dgm:spPr/>
      <dgm:t>
        <a:bodyPr/>
        <a:lstStyle/>
        <a:p>
          <a:endParaRPr lang="en-GB" sz="1200"/>
        </a:p>
      </dgm:t>
    </dgm:pt>
    <dgm:pt modelId="{A02F0C65-6D69-40AB-A212-1E56A74B251A}">
      <dgm:prSet phldrT="[Text]" custT="1"/>
      <dgm:spPr>
        <a:noFill/>
      </dgm:spPr>
      <dgm:t>
        <a:bodyPr/>
        <a:lstStyle/>
        <a:p>
          <a:r>
            <a:rPr lang="en-GB" sz="1200" noProof="0" dirty="0"/>
            <a:t>4-5 children aged 0-2</a:t>
          </a:r>
        </a:p>
      </dgm:t>
    </dgm:pt>
    <dgm:pt modelId="{80174925-F176-4DD7-A04B-045AEA3AA937}" type="parTrans" cxnId="{C401089F-5F5C-4EE8-A560-D6E665202524}">
      <dgm:prSet/>
      <dgm:spPr/>
      <dgm:t>
        <a:bodyPr/>
        <a:lstStyle/>
        <a:p>
          <a:endParaRPr lang="en-GB" sz="1200"/>
        </a:p>
      </dgm:t>
    </dgm:pt>
    <dgm:pt modelId="{05FE81A3-D0CB-479A-B3FD-45A6A0BB2A1E}" type="sibTrans" cxnId="{C401089F-5F5C-4EE8-A560-D6E665202524}">
      <dgm:prSet/>
      <dgm:spPr/>
      <dgm:t>
        <a:bodyPr/>
        <a:lstStyle/>
        <a:p>
          <a:endParaRPr lang="en-GB" sz="1200"/>
        </a:p>
      </dgm:t>
    </dgm:pt>
    <dgm:pt modelId="{5C39163A-C2D2-4EEA-B237-98DED981E06F}">
      <dgm:prSet phldrT="[Text]" custT="1"/>
      <dgm:spPr>
        <a:noFill/>
      </dgm:spPr>
      <dgm:t>
        <a:bodyPr/>
        <a:lstStyle/>
        <a:p>
          <a:r>
            <a:rPr lang="en-GB" sz="1200" b="0" i="0" noProof="0" dirty="0"/>
            <a:t>2.5-4  beneficiary/worker (according to age group)</a:t>
          </a:r>
          <a:endParaRPr lang="en-GB" sz="1200" noProof="0" dirty="0"/>
        </a:p>
      </dgm:t>
    </dgm:pt>
    <dgm:pt modelId="{0B516A87-9617-478C-AC07-9EFBADC5786F}" type="parTrans" cxnId="{57F8760F-6C7B-4365-9B29-2A4277D53D1B}">
      <dgm:prSet/>
      <dgm:spPr/>
      <dgm:t>
        <a:bodyPr/>
        <a:lstStyle/>
        <a:p>
          <a:endParaRPr lang="en-GB" sz="1200"/>
        </a:p>
      </dgm:t>
    </dgm:pt>
    <dgm:pt modelId="{B8F98EB7-6F01-49FF-B1D6-FF1FF03F4D44}" type="sibTrans" cxnId="{57F8760F-6C7B-4365-9B29-2A4277D53D1B}">
      <dgm:prSet/>
      <dgm:spPr/>
      <dgm:t>
        <a:bodyPr/>
        <a:lstStyle/>
        <a:p>
          <a:endParaRPr lang="en-GB" sz="1200"/>
        </a:p>
      </dgm:t>
    </dgm:pt>
    <dgm:pt modelId="{F6C7D630-5B88-4179-BB26-4D991DED4D86}">
      <dgm:prSet phldrT="[Text]" custT="1"/>
      <dgm:spPr>
        <a:noFill/>
      </dgm:spPr>
      <dgm:t>
        <a:bodyPr/>
        <a:lstStyle/>
        <a:p>
          <a:r>
            <a:rPr lang="en-GB" sz="1200" b="0" i="0" noProof="0" dirty="0"/>
            <a:t>Between 1/3 and 100%</a:t>
          </a:r>
          <a:endParaRPr lang="en-GB" sz="1200" noProof="0" dirty="0"/>
        </a:p>
      </dgm:t>
    </dgm:pt>
    <dgm:pt modelId="{BC134CD4-18B4-4B0A-A944-E4682D62AE5A}" type="parTrans" cxnId="{09064DAE-E474-4506-AC5D-39DEF6B30D4E}">
      <dgm:prSet/>
      <dgm:spPr/>
      <dgm:t>
        <a:bodyPr/>
        <a:lstStyle/>
        <a:p>
          <a:endParaRPr lang="en-GB" sz="1200"/>
        </a:p>
      </dgm:t>
    </dgm:pt>
    <dgm:pt modelId="{B9F3FF73-2AAF-4956-A6F6-03B44D1A7C02}" type="sibTrans" cxnId="{09064DAE-E474-4506-AC5D-39DEF6B30D4E}">
      <dgm:prSet/>
      <dgm:spPr/>
      <dgm:t>
        <a:bodyPr/>
        <a:lstStyle/>
        <a:p>
          <a:endParaRPr lang="en-GB" sz="1200"/>
        </a:p>
      </dgm:t>
    </dgm:pt>
    <dgm:pt modelId="{1BD728D5-D919-469E-846E-5605AF2BF31D}">
      <dgm:prSet phldrT="[Text]" custT="1"/>
      <dgm:spPr>
        <a:noFill/>
      </dgm:spPr>
      <dgm:t>
        <a:bodyPr/>
        <a:lstStyle/>
        <a:p>
          <a:r>
            <a:rPr lang="en-GB" sz="1200" noProof="0" dirty="0"/>
            <a:t>3-5 years: 90%-100% enrolled </a:t>
          </a:r>
        </a:p>
      </dgm:t>
    </dgm:pt>
    <dgm:pt modelId="{75D45BAC-AEA6-4F09-BB0F-49BF96E0DE52}" type="parTrans" cxnId="{C56AE5E4-9CE3-4B0E-BEA0-E5069BF4D499}">
      <dgm:prSet/>
      <dgm:spPr/>
      <dgm:t>
        <a:bodyPr/>
        <a:lstStyle/>
        <a:p>
          <a:endParaRPr lang="en-GB" sz="1200"/>
        </a:p>
      </dgm:t>
    </dgm:pt>
    <dgm:pt modelId="{27BDB32F-60D4-43D3-A8DF-FC907FB182DF}" type="sibTrans" cxnId="{C56AE5E4-9CE3-4B0E-BEA0-E5069BF4D499}">
      <dgm:prSet/>
      <dgm:spPr/>
      <dgm:t>
        <a:bodyPr/>
        <a:lstStyle/>
        <a:p>
          <a:endParaRPr lang="en-GB" sz="1200"/>
        </a:p>
      </dgm:t>
    </dgm:pt>
    <dgm:pt modelId="{D32FB9A1-7EF0-4409-8AAA-D1F85FCFEA8F}">
      <dgm:prSet phldrT="[Text]" custT="1"/>
      <dgm:spPr>
        <a:noFill/>
      </dgm:spPr>
      <dgm:t>
        <a:bodyPr/>
        <a:lstStyle/>
        <a:p>
          <a:r>
            <a:rPr lang="en-GB" sz="1200" noProof="0" dirty="0"/>
            <a:t>8-15 children aged 3+</a:t>
          </a:r>
        </a:p>
      </dgm:t>
    </dgm:pt>
    <dgm:pt modelId="{957FC471-39DA-44F6-BD33-C837E90F2EAC}" type="parTrans" cxnId="{6C0694A0-8FFE-4953-8FC2-948C0BB2CDC3}">
      <dgm:prSet/>
      <dgm:spPr/>
      <dgm:t>
        <a:bodyPr/>
        <a:lstStyle/>
        <a:p>
          <a:endParaRPr lang="en-GB"/>
        </a:p>
      </dgm:t>
    </dgm:pt>
    <dgm:pt modelId="{A585C76D-F2A8-4936-9226-07FF0A9BB52D}" type="sibTrans" cxnId="{6C0694A0-8FFE-4953-8FC2-948C0BB2CDC3}">
      <dgm:prSet/>
      <dgm:spPr/>
      <dgm:t>
        <a:bodyPr/>
        <a:lstStyle/>
        <a:p>
          <a:endParaRPr lang="en-GB"/>
        </a:p>
      </dgm:t>
    </dgm:pt>
    <dgm:pt modelId="{12349054-1684-4172-96DE-FBF0A4DC4207}">
      <dgm:prSet phldrT="[Text]" custT="1"/>
      <dgm:spPr>
        <a:noFill/>
      </dgm:spPr>
      <dgm:t>
        <a:bodyPr/>
        <a:lstStyle/>
        <a:p>
          <a:r>
            <a:rPr lang="en-GB" sz="1200" b="1" i="0" noProof="0" dirty="0"/>
            <a:t>Share of personal care workers (% of LTC workers)</a:t>
          </a:r>
          <a:endParaRPr lang="en-GB" sz="1200" noProof="0" dirty="0"/>
        </a:p>
      </dgm:t>
    </dgm:pt>
    <dgm:pt modelId="{83DA4E7A-C491-4F7E-B709-B14479C2DCD3}" type="parTrans" cxnId="{C6CF2795-4342-43C0-AA80-9AC5B2F12985}">
      <dgm:prSet/>
      <dgm:spPr/>
      <dgm:t>
        <a:bodyPr/>
        <a:lstStyle/>
        <a:p>
          <a:endParaRPr lang="en-GB"/>
        </a:p>
      </dgm:t>
    </dgm:pt>
    <dgm:pt modelId="{DDEB50BE-2010-483B-9275-19C723276232}" type="sibTrans" cxnId="{C6CF2795-4342-43C0-AA80-9AC5B2F12985}">
      <dgm:prSet/>
      <dgm:spPr/>
      <dgm:t>
        <a:bodyPr/>
        <a:lstStyle/>
        <a:p>
          <a:endParaRPr lang="en-GB"/>
        </a:p>
      </dgm:t>
    </dgm:pt>
    <dgm:pt modelId="{207F8305-82A1-48A1-8E81-881F62BF6028}">
      <dgm:prSet phldrT="[Text]" custT="1"/>
      <dgm:spPr>
        <a:noFill/>
      </dgm:spPr>
      <dgm:t>
        <a:bodyPr/>
        <a:lstStyle/>
        <a:p>
          <a:r>
            <a:rPr lang="en-GB" sz="1200" b="1" noProof="0" dirty="0"/>
            <a:t>Pay of early childhood educators: </a:t>
          </a:r>
        </a:p>
      </dgm:t>
    </dgm:pt>
    <dgm:pt modelId="{4DAFCFE7-9F35-4C08-AC88-64B37AFEB8C2}" type="parTrans" cxnId="{63A345F3-A611-42E1-B22B-C3A41D589067}">
      <dgm:prSet/>
      <dgm:spPr/>
      <dgm:t>
        <a:bodyPr/>
        <a:lstStyle/>
        <a:p>
          <a:endParaRPr lang="en-GB"/>
        </a:p>
      </dgm:t>
    </dgm:pt>
    <dgm:pt modelId="{F1B52EFE-B814-46D3-9A69-A4D6FEEDE6A6}" type="sibTrans" cxnId="{63A345F3-A611-42E1-B22B-C3A41D589067}">
      <dgm:prSet/>
      <dgm:spPr/>
      <dgm:t>
        <a:bodyPr/>
        <a:lstStyle/>
        <a:p>
          <a:endParaRPr lang="en-GB"/>
        </a:p>
      </dgm:t>
    </dgm:pt>
    <dgm:pt modelId="{CC6C50E4-C128-4414-91AB-5BD21D482C93}">
      <dgm:prSet custT="1"/>
      <dgm:spPr>
        <a:noFill/>
      </dgm:spPr>
      <dgm:t>
        <a:bodyPr/>
        <a:lstStyle/>
        <a:p>
          <a:r>
            <a:rPr lang="en-GB" sz="1200" noProof="0" dirty="0"/>
            <a:t>100% of primary teachers’ wage to guarantee high quality of education.</a:t>
          </a:r>
        </a:p>
      </dgm:t>
    </dgm:pt>
    <dgm:pt modelId="{0DBD765A-7CC6-40B7-9B60-27EB59B3820D}" type="parTrans" cxnId="{0478C65B-CC3C-4F23-BBBF-3DE6605A8BA3}">
      <dgm:prSet/>
      <dgm:spPr/>
      <dgm:t>
        <a:bodyPr/>
        <a:lstStyle/>
        <a:p>
          <a:endParaRPr lang="en-GB"/>
        </a:p>
      </dgm:t>
    </dgm:pt>
    <dgm:pt modelId="{ED518B3B-C53B-448C-9830-9DA94A7912AE}" type="sibTrans" cxnId="{0478C65B-CC3C-4F23-BBBF-3DE6605A8BA3}">
      <dgm:prSet/>
      <dgm:spPr/>
      <dgm:t>
        <a:bodyPr/>
        <a:lstStyle/>
        <a:p>
          <a:endParaRPr lang="en-GB"/>
        </a:p>
      </dgm:t>
    </dgm:pt>
    <dgm:pt modelId="{A14A8BE0-CE88-40DB-88EA-CF7F7D4399A1}">
      <dgm:prSet custT="1"/>
      <dgm:spPr>
        <a:noFill/>
      </dgm:spPr>
      <dgm:t>
        <a:bodyPr/>
        <a:lstStyle/>
        <a:p>
          <a:endParaRPr lang="en-GB" sz="1200" noProof="0" dirty="0"/>
        </a:p>
      </dgm:t>
    </dgm:pt>
    <dgm:pt modelId="{14E6F497-D1F5-4268-B253-64BCF8B2B35C}" type="parTrans" cxnId="{BC82CE74-7576-47A2-B18C-351C83831AFB}">
      <dgm:prSet/>
      <dgm:spPr/>
      <dgm:t>
        <a:bodyPr/>
        <a:lstStyle/>
        <a:p>
          <a:endParaRPr lang="en-GB"/>
        </a:p>
      </dgm:t>
    </dgm:pt>
    <dgm:pt modelId="{8708EAAE-5D22-4537-97E1-88B54C581B16}" type="sibTrans" cxnId="{BC82CE74-7576-47A2-B18C-351C83831AFB}">
      <dgm:prSet/>
      <dgm:spPr/>
      <dgm:t>
        <a:bodyPr/>
        <a:lstStyle/>
        <a:p>
          <a:endParaRPr lang="en-GB"/>
        </a:p>
      </dgm:t>
    </dgm:pt>
    <dgm:pt modelId="{A5847E58-7C39-4033-A50B-814639554C09}">
      <dgm:prSet phldrT="[Text]" custT="1"/>
      <dgm:spPr>
        <a:noFill/>
      </dgm:spPr>
      <dgm:t>
        <a:bodyPr/>
        <a:lstStyle/>
        <a:p>
          <a:r>
            <a:rPr lang="en-GB" sz="1200" b="1" noProof="0" dirty="0"/>
            <a:t>Pay level of personal care workers</a:t>
          </a:r>
        </a:p>
      </dgm:t>
    </dgm:pt>
    <dgm:pt modelId="{C9807C1C-551E-4B2D-ACB3-BC64905CBCAA}" type="parTrans" cxnId="{2A6255F0-DF05-45A8-8239-050A5B60AF3C}">
      <dgm:prSet/>
      <dgm:spPr/>
      <dgm:t>
        <a:bodyPr/>
        <a:lstStyle/>
        <a:p>
          <a:endParaRPr lang="en-GB"/>
        </a:p>
      </dgm:t>
    </dgm:pt>
    <dgm:pt modelId="{4F1B1798-FF6B-4CE7-875E-CD064E7F56E8}" type="sibTrans" cxnId="{2A6255F0-DF05-45A8-8239-050A5B60AF3C}">
      <dgm:prSet/>
      <dgm:spPr/>
      <dgm:t>
        <a:bodyPr/>
        <a:lstStyle/>
        <a:p>
          <a:endParaRPr lang="en-GB"/>
        </a:p>
      </dgm:t>
    </dgm:pt>
    <dgm:pt modelId="{0F285341-2878-4976-8005-DF354EAA45F6}">
      <dgm:prSet phldrT="[Text]" custT="1"/>
      <dgm:spPr>
        <a:noFill/>
      </dgm:spPr>
      <dgm:t>
        <a:bodyPr/>
        <a:lstStyle/>
        <a:p>
          <a:r>
            <a:rPr lang="en-GB" sz="1200" b="0" noProof="0" dirty="0"/>
            <a:t>75% of nurses’ wage</a:t>
          </a:r>
        </a:p>
      </dgm:t>
    </dgm:pt>
    <dgm:pt modelId="{F5B177BF-279C-4CD3-A076-05F2383508CD}" type="parTrans" cxnId="{004F06FA-FF43-4EB0-88CB-3DEC6695738C}">
      <dgm:prSet/>
      <dgm:spPr/>
      <dgm:t>
        <a:bodyPr/>
        <a:lstStyle/>
        <a:p>
          <a:endParaRPr lang="en-GB"/>
        </a:p>
      </dgm:t>
    </dgm:pt>
    <dgm:pt modelId="{CE9F1DFD-4EE4-464A-A57C-C0D124F82E79}" type="sibTrans" cxnId="{004F06FA-FF43-4EB0-88CB-3DEC6695738C}">
      <dgm:prSet/>
      <dgm:spPr/>
      <dgm:t>
        <a:bodyPr/>
        <a:lstStyle/>
        <a:p>
          <a:endParaRPr lang="en-GB"/>
        </a:p>
      </dgm:t>
    </dgm:pt>
    <dgm:pt modelId="{5C75CBC7-712F-497D-89FE-79C716A04750}">
      <dgm:prSet phldrT="[Text]" custT="1"/>
      <dgm:spPr>
        <a:noFill/>
      </dgm:spPr>
      <dgm:t>
        <a:bodyPr/>
        <a:lstStyle/>
        <a:p>
          <a:r>
            <a:rPr lang="en-GB" sz="1200" b="1" i="0" noProof="0" dirty="0"/>
            <a:t>Recipient to LTC workers ratio</a:t>
          </a:r>
          <a:endParaRPr lang="en-GB" sz="1200" b="1" noProof="0" dirty="0"/>
        </a:p>
      </dgm:t>
    </dgm:pt>
    <dgm:pt modelId="{AD8B3042-9E93-4884-B1B7-9937A6CD32DD}" type="parTrans" cxnId="{565D2C3C-1A28-4BA8-A6F0-8A6552ED21C2}">
      <dgm:prSet/>
      <dgm:spPr/>
      <dgm:t>
        <a:bodyPr/>
        <a:lstStyle/>
        <a:p>
          <a:endParaRPr lang="en-GB"/>
        </a:p>
      </dgm:t>
    </dgm:pt>
    <dgm:pt modelId="{1CDA4606-BC55-4745-8513-9CE84F85154D}" type="sibTrans" cxnId="{565D2C3C-1A28-4BA8-A6F0-8A6552ED21C2}">
      <dgm:prSet/>
      <dgm:spPr/>
      <dgm:t>
        <a:bodyPr/>
        <a:lstStyle/>
        <a:p>
          <a:endParaRPr lang="en-GB"/>
        </a:p>
      </dgm:t>
    </dgm:pt>
    <dgm:pt modelId="{A54C7D0B-B3FA-435B-9DD0-0C08EC078555}">
      <dgm:prSet phldrT="[Text]" custT="1"/>
      <dgm:spPr>
        <a:noFill/>
      </dgm:spPr>
      <dgm:t>
        <a:bodyPr/>
        <a:lstStyle/>
        <a:p>
          <a:endParaRPr lang="en-GB" sz="1200" noProof="0" dirty="0"/>
        </a:p>
      </dgm:t>
    </dgm:pt>
    <dgm:pt modelId="{9A09D051-BB79-4FC9-A786-7E8FCB9C1567}" type="parTrans" cxnId="{A3B71BFF-22F9-4631-8F6F-ED58F921124C}">
      <dgm:prSet/>
      <dgm:spPr/>
      <dgm:t>
        <a:bodyPr/>
        <a:lstStyle/>
        <a:p>
          <a:endParaRPr lang="en-GB"/>
        </a:p>
      </dgm:t>
    </dgm:pt>
    <dgm:pt modelId="{2E529FB4-5A4D-4050-B4E6-6537D26438DC}" type="sibTrans" cxnId="{A3B71BFF-22F9-4631-8F6F-ED58F921124C}">
      <dgm:prSet/>
      <dgm:spPr/>
      <dgm:t>
        <a:bodyPr/>
        <a:lstStyle/>
        <a:p>
          <a:endParaRPr lang="en-GB"/>
        </a:p>
      </dgm:t>
    </dgm:pt>
    <dgm:pt modelId="{5981F2FB-C2CA-42A3-BE2D-D2A11451EA12}">
      <dgm:prSet phldrT="[Text]" custT="1"/>
      <dgm:spPr>
        <a:noFill/>
      </dgm:spPr>
      <dgm:t>
        <a:bodyPr/>
        <a:lstStyle/>
        <a:p>
          <a:endParaRPr lang="en-GB" sz="1200" b="1" noProof="0" dirty="0"/>
        </a:p>
      </dgm:t>
    </dgm:pt>
    <dgm:pt modelId="{5A2D64F1-7739-49B8-8656-2203D9280888}" type="parTrans" cxnId="{26339164-13AF-4003-982F-9C91347DC9FB}">
      <dgm:prSet/>
      <dgm:spPr/>
      <dgm:t>
        <a:bodyPr/>
        <a:lstStyle/>
        <a:p>
          <a:endParaRPr lang="en-GB"/>
        </a:p>
      </dgm:t>
    </dgm:pt>
    <dgm:pt modelId="{AB1AC06E-3BFB-481C-AA68-6A13B18C76DB}" type="sibTrans" cxnId="{26339164-13AF-4003-982F-9C91347DC9FB}">
      <dgm:prSet/>
      <dgm:spPr/>
      <dgm:t>
        <a:bodyPr/>
        <a:lstStyle/>
        <a:p>
          <a:endParaRPr lang="en-GB"/>
        </a:p>
      </dgm:t>
    </dgm:pt>
    <dgm:pt modelId="{9C7A0595-BB80-45CA-95D2-B0998109BA35}" type="pres">
      <dgm:prSet presAssocID="{FDCA86DB-4EC8-42CB-8BF6-DD42B7CF1FB1}" presName="Name0" presStyleCnt="0">
        <dgm:presLayoutVars>
          <dgm:dir/>
          <dgm:animLvl val="lvl"/>
          <dgm:resizeHandles val="exact"/>
        </dgm:presLayoutVars>
      </dgm:prSet>
      <dgm:spPr/>
    </dgm:pt>
    <dgm:pt modelId="{4586AD12-2048-4FB5-A819-EBB064395B47}" type="pres">
      <dgm:prSet presAssocID="{A64C7AAE-C60B-4F77-9EFC-685A00A4579F}" presName="composite" presStyleCnt="0"/>
      <dgm:spPr/>
    </dgm:pt>
    <dgm:pt modelId="{30DCFA08-65B5-496F-9D3C-D18EB6F85E0A}" type="pres">
      <dgm:prSet presAssocID="{A64C7AAE-C60B-4F77-9EFC-685A00A4579F}" presName="parTx" presStyleLbl="alignNode1" presStyleIdx="0" presStyleCnt="2" custScaleX="116753">
        <dgm:presLayoutVars>
          <dgm:chMax val="0"/>
          <dgm:chPref val="0"/>
          <dgm:bulletEnabled val="1"/>
        </dgm:presLayoutVars>
      </dgm:prSet>
      <dgm:spPr/>
    </dgm:pt>
    <dgm:pt modelId="{9C12B1F9-87CF-4C1D-AD85-15A654221F93}" type="pres">
      <dgm:prSet presAssocID="{A64C7AAE-C60B-4F77-9EFC-685A00A4579F}" presName="desTx" presStyleLbl="alignAccFollowNode1" presStyleIdx="0" presStyleCnt="2" custScaleX="116753">
        <dgm:presLayoutVars>
          <dgm:bulletEnabled val="1"/>
        </dgm:presLayoutVars>
      </dgm:prSet>
      <dgm:spPr/>
    </dgm:pt>
    <dgm:pt modelId="{E36398C5-9522-4003-BF63-11793F1193A4}" type="pres">
      <dgm:prSet presAssocID="{F763E148-13BF-4D97-9D95-12C04D49174C}" presName="space" presStyleCnt="0"/>
      <dgm:spPr/>
    </dgm:pt>
    <dgm:pt modelId="{20EF7F46-B945-4EEC-8CE2-236D0175EA03}" type="pres">
      <dgm:prSet presAssocID="{CBE21B39-5A5A-4381-B76C-4C1D5C2EE30A}" presName="composite" presStyleCnt="0"/>
      <dgm:spPr/>
    </dgm:pt>
    <dgm:pt modelId="{D44FA6B0-BCD5-4AF2-B847-E21026265E9F}" type="pres">
      <dgm:prSet presAssocID="{CBE21B39-5A5A-4381-B76C-4C1D5C2EE30A}" presName="parTx" presStyleLbl="alignNode1" presStyleIdx="1" presStyleCnt="2" custScaleX="116753">
        <dgm:presLayoutVars>
          <dgm:chMax val="0"/>
          <dgm:chPref val="0"/>
          <dgm:bulletEnabled val="1"/>
        </dgm:presLayoutVars>
      </dgm:prSet>
      <dgm:spPr/>
    </dgm:pt>
    <dgm:pt modelId="{0A97F60D-C3DC-45CD-AE9D-697F742CC442}" type="pres">
      <dgm:prSet presAssocID="{CBE21B39-5A5A-4381-B76C-4C1D5C2EE30A}" presName="desTx" presStyleLbl="alignAccFollowNode1" presStyleIdx="1" presStyleCnt="2" custScaleX="116753">
        <dgm:presLayoutVars>
          <dgm:bulletEnabled val="1"/>
        </dgm:presLayoutVars>
      </dgm:prSet>
      <dgm:spPr/>
    </dgm:pt>
  </dgm:ptLst>
  <dgm:cxnLst>
    <dgm:cxn modelId="{4FAACF06-D4C8-4FE4-B3CC-7B40ED68C00C}" type="presOf" srcId="{0F285341-2878-4976-8005-DF354EAA45F6}" destId="{0A97F60D-C3DC-45CD-AE9D-697F742CC442}" srcOrd="0" destOrd="7" presId="urn:microsoft.com/office/officeart/2005/8/layout/hList1"/>
    <dgm:cxn modelId="{5B940807-1C2A-40B7-A359-55100E03B74E}" type="presOf" srcId="{CC6C50E4-C128-4414-91AB-5BD21D482C93}" destId="{9C12B1F9-87CF-4C1D-AD85-15A654221F93}" srcOrd="0" destOrd="9" presId="urn:microsoft.com/office/officeart/2005/8/layout/hList1"/>
    <dgm:cxn modelId="{57F8760F-6C7B-4365-9B29-2A4277D53D1B}" srcId="{5C75CBC7-712F-497D-89FE-79C716A04750}" destId="{5C39163A-C2D2-4EEA-B237-98DED981E06F}" srcOrd="0" destOrd="0" parTransId="{0B516A87-9617-478C-AC07-9EFBADC5786F}" sibTransId="{B8F98EB7-6F01-49FF-B1D6-FF1FF03F4D44}"/>
    <dgm:cxn modelId="{1DF6871B-A956-4A60-AEDA-9A4C1E5D1424}" type="presOf" srcId="{57A18E75-7C7D-45DE-846C-1A6B5DF3CFA2}" destId="{9C12B1F9-87CF-4C1D-AD85-15A654221F93}" srcOrd="0" destOrd="3" presId="urn:microsoft.com/office/officeart/2005/8/layout/hList1"/>
    <dgm:cxn modelId="{DF859E22-8384-430B-977A-12BA16DFC09D}" type="presOf" srcId="{A02F0C65-6D69-40AB-A212-1E56A74B251A}" destId="{9C12B1F9-87CF-4C1D-AD85-15A654221F93}" srcOrd="0" destOrd="6" presId="urn:microsoft.com/office/officeart/2005/8/layout/hList1"/>
    <dgm:cxn modelId="{EFE73033-D647-4BFE-B036-EC3AA2F08081}" type="presOf" srcId="{D32FB9A1-7EF0-4409-8AAA-D1F85FCFEA8F}" destId="{9C12B1F9-87CF-4C1D-AD85-15A654221F93}" srcOrd="0" destOrd="7" presId="urn:microsoft.com/office/officeart/2005/8/layout/hList1"/>
    <dgm:cxn modelId="{22189B34-DAAD-4770-A7EC-D5B0B6A979E1}" srcId="{FDCA86DB-4EC8-42CB-8BF6-DD42B7CF1FB1}" destId="{A64C7AAE-C60B-4F77-9EFC-685A00A4579F}" srcOrd="0" destOrd="0" parTransId="{5E636057-D6D2-4830-84CA-147DEC1509CE}" sibTransId="{F763E148-13BF-4D97-9D95-12C04D49174C}"/>
    <dgm:cxn modelId="{565D2C3C-1A28-4BA8-A6F0-8A6552ED21C2}" srcId="{CBE21B39-5A5A-4381-B76C-4C1D5C2EE30A}" destId="{5C75CBC7-712F-497D-89FE-79C716A04750}" srcOrd="0" destOrd="0" parTransId="{AD8B3042-9E93-4884-B1B7-9937A6CD32DD}" sibTransId="{1CDA4606-BC55-4745-8513-9CE84F85154D}"/>
    <dgm:cxn modelId="{9AFB2240-99BC-455E-8B53-2D4DCB4F10E1}" type="presOf" srcId="{5C39163A-C2D2-4EEA-B237-98DED981E06F}" destId="{0A97F60D-C3DC-45CD-AE9D-697F742CC442}" srcOrd="0" destOrd="1" presId="urn:microsoft.com/office/officeart/2005/8/layout/hList1"/>
    <dgm:cxn modelId="{2DFFF54B-1E8C-43E3-A667-57BB394BB108}" type="presOf" srcId="{A54C7D0B-B3FA-435B-9DD0-0C08EC078555}" destId="{0A97F60D-C3DC-45CD-AE9D-697F742CC442}" srcOrd="0" destOrd="2" presId="urn:microsoft.com/office/officeart/2005/8/layout/hList1"/>
    <dgm:cxn modelId="{DB442A4D-A743-4DEC-ABB1-46BC1FBF3E5D}" type="presOf" srcId="{F3F6E6A8-82C5-49E1-9BEF-2E34E2E05ED9}" destId="{9C12B1F9-87CF-4C1D-AD85-15A654221F93}" srcOrd="0" destOrd="5" presId="urn:microsoft.com/office/officeart/2005/8/layout/hList1"/>
    <dgm:cxn modelId="{E1BE2B4E-978A-44B6-AB0D-38E6B47867FD}" type="presOf" srcId="{2F19FA9C-0EA2-465D-9A06-1F025034AC46}" destId="{9C12B1F9-87CF-4C1D-AD85-15A654221F93}" srcOrd="0" destOrd="1" presId="urn:microsoft.com/office/officeart/2005/8/layout/hList1"/>
    <dgm:cxn modelId="{0478C65B-CC3C-4F23-BBBF-3DE6605A8BA3}" srcId="{207F8305-82A1-48A1-8E81-881F62BF6028}" destId="{CC6C50E4-C128-4414-91AB-5BD21D482C93}" srcOrd="0" destOrd="0" parTransId="{0DBD765A-7CC6-40B7-9B60-27EB59B3820D}" sibTransId="{ED518B3B-C53B-448C-9830-9DA94A7912AE}"/>
    <dgm:cxn modelId="{ADC52764-F9A3-4E10-9481-80C2EA80E696}" type="presOf" srcId="{5C75CBC7-712F-497D-89FE-79C716A04750}" destId="{0A97F60D-C3DC-45CD-AE9D-697F742CC442}" srcOrd="0" destOrd="0" presId="urn:microsoft.com/office/officeart/2005/8/layout/hList1"/>
    <dgm:cxn modelId="{26339164-13AF-4003-982F-9C91347DC9FB}" srcId="{CBE21B39-5A5A-4381-B76C-4C1D5C2EE30A}" destId="{5981F2FB-C2CA-42A3-BE2D-D2A11451EA12}" srcOrd="3" destOrd="0" parTransId="{5A2D64F1-7739-49B8-8656-2203D9280888}" sibTransId="{AB1AC06E-3BFB-481C-AA68-6A13B18C76DB}"/>
    <dgm:cxn modelId="{5EF77369-1A2C-4C87-A17F-623D5C86435C}" srcId="{A64C7AAE-C60B-4F77-9EFC-685A00A4579F}" destId="{F3F6E6A8-82C5-49E1-9BEF-2E34E2E05ED9}" srcOrd="2" destOrd="0" parTransId="{BF3471F1-FED2-4F4F-8278-767BAFF4A075}" sibTransId="{1A33F6CF-759B-4A35-81AA-01B86B8144CA}"/>
    <dgm:cxn modelId="{BC82CE74-7576-47A2-B18C-351C83831AFB}" srcId="{207F8305-82A1-48A1-8E81-881F62BF6028}" destId="{A14A8BE0-CE88-40DB-88EA-CF7F7D4399A1}" srcOrd="1" destOrd="0" parTransId="{14E6F497-D1F5-4268-B253-64BCF8B2B35C}" sibTransId="{8708EAAE-5D22-4537-97E1-88B54C581B16}"/>
    <dgm:cxn modelId="{74BA9C7A-08BB-4B97-851A-C47980A60C62}" type="presOf" srcId="{CBE21B39-5A5A-4381-B76C-4C1D5C2EE30A}" destId="{D44FA6B0-BCD5-4AF2-B847-E21026265E9F}" srcOrd="0" destOrd="0" presId="urn:microsoft.com/office/officeart/2005/8/layout/hList1"/>
    <dgm:cxn modelId="{1A5B527B-D05A-4955-AE75-AB166F86D36B}" type="presOf" srcId="{12349054-1684-4172-96DE-FBF0A4DC4207}" destId="{0A97F60D-C3DC-45CD-AE9D-697F742CC442}" srcOrd="0" destOrd="3" presId="urn:microsoft.com/office/officeart/2005/8/layout/hList1"/>
    <dgm:cxn modelId="{C5647C82-713B-4B84-963A-2B3373BE3944}" type="presOf" srcId="{A14A8BE0-CE88-40DB-88EA-CF7F7D4399A1}" destId="{9C12B1F9-87CF-4C1D-AD85-15A654221F93}" srcOrd="0" destOrd="10" presId="urn:microsoft.com/office/officeart/2005/8/layout/hList1"/>
    <dgm:cxn modelId="{202CE882-8318-4654-B9AD-6A085ACAB316}" type="presOf" srcId="{98BF8D59-A16F-4C18-8781-07BCF8F21C00}" destId="{9C12B1F9-87CF-4C1D-AD85-15A654221F93}" srcOrd="0" destOrd="4" presId="urn:microsoft.com/office/officeart/2005/8/layout/hList1"/>
    <dgm:cxn modelId="{87E35F83-C56D-4832-8FA7-4EFC04F7A495}" srcId="{A64C7AAE-C60B-4F77-9EFC-685A00A4579F}" destId="{57A18E75-7C7D-45DE-846C-1A6B5DF3CFA2}" srcOrd="1" destOrd="0" parTransId="{D20FDB12-5BE7-45A4-936C-33A60E7CB31C}" sibTransId="{64EAE5FB-9BCF-4AE3-9D58-78686F99A216}"/>
    <dgm:cxn modelId="{CB8F5F87-750F-4665-BB64-DF847099AA88}" srcId="{FDCA86DB-4EC8-42CB-8BF6-DD42B7CF1FB1}" destId="{CBE21B39-5A5A-4381-B76C-4C1D5C2EE30A}" srcOrd="1" destOrd="0" parTransId="{3E7C4FC5-6FB1-479E-AB84-787184119ADD}" sibTransId="{CA37AECD-FBC5-4135-BCB7-3E93594A43FB}"/>
    <dgm:cxn modelId="{43F1998D-AE69-484F-97D8-7F4AED488868}" srcId="{57A18E75-7C7D-45DE-846C-1A6B5DF3CFA2}" destId="{98BF8D59-A16F-4C18-8781-07BCF8F21C00}" srcOrd="0" destOrd="0" parTransId="{E7253F97-E8FD-4842-B319-C87EA6CD7CD9}" sibTransId="{E469461F-8B08-46AF-A700-85C72EBE97EB}"/>
    <dgm:cxn modelId="{C6CF2795-4342-43C0-AA80-9AC5B2F12985}" srcId="{CBE21B39-5A5A-4381-B76C-4C1D5C2EE30A}" destId="{12349054-1684-4172-96DE-FBF0A4DC4207}" srcOrd="2" destOrd="0" parTransId="{83DA4E7A-C491-4F7E-B709-B14479C2DCD3}" sibTransId="{DDEB50BE-2010-483B-9275-19C723276232}"/>
    <dgm:cxn modelId="{C401089F-5F5C-4EE8-A560-D6E665202524}" srcId="{F3F6E6A8-82C5-49E1-9BEF-2E34E2E05ED9}" destId="{A02F0C65-6D69-40AB-A212-1E56A74B251A}" srcOrd="0" destOrd="0" parTransId="{80174925-F176-4DD7-A04B-045AEA3AA937}" sibTransId="{05FE81A3-D0CB-479A-B3FD-45A6A0BB2A1E}"/>
    <dgm:cxn modelId="{6C0694A0-8FFE-4953-8FC2-948C0BB2CDC3}" srcId="{F3F6E6A8-82C5-49E1-9BEF-2E34E2E05ED9}" destId="{D32FB9A1-7EF0-4409-8AAA-D1F85FCFEA8F}" srcOrd="1" destOrd="0" parTransId="{957FC471-39DA-44F6-BD33-C837E90F2EAC}" sibTransId="{A585C76D-F2A8-4936-9226-07FF0A9BB52D}"/>
    <dgm:cxn modelId="{5C7F53A3-3E0C-4F5E-B3ED-10B198A0BC96}" type="presOf" srcId="{A5847E58-7C39-4033-A50B-814639554C09}" destId="{0A97F60D-C3DC-45CD-AE9D-697F742CC442}" srcOrd="0" destOrd="6" presId="urn:microsoft.com/office/officeart/2005/8/layout/hList1"/>
    <dgm:cxn modelId="{A61745A6-A681-49E1-8DC0-BCB270076638}" type="presOf" srcId="{F6C7D630-5B88-4179-BB26-4D991DED4D86}" destId="{0A97F60D-C3DC-45CD-AE9D-697F742CC442}" srcOrd="0" destOrd="4" presId="urn:microsoft.com/office/officeart/2005/8/layout/hList1"/>
    <dgm:cxn modelId="{09064DAE-E474-4506-AC5D-39DEF6B30D4E}" srcId="{12349054-1684-4172-96DE-FBF0A4DC4207}" destId="{F6C7D630-5B88-4179-BB26-4D991DED4D86}" srcOrd="0" destOrd="0" parTransId="{BC134CD4-18B4-4B0A-A944-E4682D62AE5A}" sibTransId="{B9F3FF73-2AAF-4956-A6F6-03B44D1A7C02}"/>
    <dgm:cxn modelId="{00B6AFAE-8D8D-461B-A7A8-9904C2F62D7F}" type="presOf" srcId="{EC460714-5058-440B-8616-7DC5944F80D2}" destId="{9C12B1F9-87CF-4C1D-AD85-15A654221F93}" srcOrd="0" destOrd="0" presId="urn:microsoft.com/office/officeart/2005/8/layout/hList1"/>
    <dgm:cxn modelId="{3A1ADFB5-628D-4361-A164-88DC4512C81B}" type="presOf" srcId="{5981F2FB-C2CA-42A3-BE2D-D2A11451EA12}" destId="{0A97F60D-C3DC-45CD-AE9D-697F742CC442}" srcOrd="0" destOrd="5" presId="urn:microsoft.com/office/officeart/2005/8/layout/hList1"/>
    <dgm:cxn modelId="{9CC22FD1-4691-4CB9-AAA1-E33FE85F548A}" srcId="{EC460714-5058-440B-8616-7DC5944F80D2}" destId="{2F19FA9C-0EA2-465D-9A06-1F025034AC46}" srcOrd="0" destOrd="0" parTransId="{B0CAE0CE-ED35-45FC-A0A6-3DCA8DA913F4}" sibTransId="{C3BA32AD-A5D3-40B8-A733-F8A692917B4F}"/>
    <dgm:cxn modelId="{9B9DE2D7-21E3-4BDB-96F4-DA32FCD13EF8}" type="presOf" srcId="{FDCA86DB-4EC8-42CB-8BF6-DD42B7CF1FB1}" destId="{9C7A0595-BB80-45CA-95D2-B0998109BA35}" srcOrd="0" destOrd="0" presId="urn:microsoft.com/office/officeart/2005/8/layout/hList1"/>
    <dgm:cxn modelId="{C56AE5E4-9CE3-4B0E-BEA0-E5069BF4D499}" srcId="{EC460714-5058-440B-8616-7DC5944F80D2}" destId="{1BD728D5-D919-469E-846E-5605AF2BF31D}" srcOrd="1" destOrd="0" parTransId="{75D45BAC-AEA6-4F09-BB0F-49BF96E0DE52}" sibTransId="{27BDB32F-60D4-43D3-A8DF-FC907FB182DF}"/>
    <dgm:cxn modelId="{577E07E7-61C6-4418-8CD3-42357EE8850C}" type="presOf" srcId="{1BD728D5-D919-469E-846E-5605AF2BF31D}" destId="{9C12B1F9-87CF-4C1D-AD85-15A654221F93}" srcOrd="0" destOrd="2" presId="urn:microsoft.com/office/officeart/2005/8/layout/hList1"/>
    <dgm:cxn modelId="{279F09E7-C9EE-4CFC-B6F5-A11F111251FF}" type="presOf" srcId="{207F8305-82A1-48A1-8E81-881F62BF6028}" destId="{9C12B1F9-87CF-4C1D-AD85-15A654221F93}" srcOrd="0" destOrd="8" presId="urn:microsoft.com/office/officeart/2005/8/layout/hList1"/>
    <dgm:cxn modelId="{7DECCEEC-5B49-47AD-87ED-8003134DA443}" type="presOf" srcId="{A64C7AAE-C60B-4F77-9EFC-685A00A4579F}" destId="{30DCFA08-65B5-496F-9D3C-D18EB6F85E0A}" srcOrd="0" destOrd="0" presId="urn:microsoft.com/office/officeart/2005/8/layout/hList1"/>
    <dgm:cxn modelId="{2A6255F0-DF05-45A8-8239-050A5B60AF3C}" srcId="{CBE21B39-5A5A-4381-B76C-4C1D5C2EE30A}" destId="{A5847E58-7C39-4033-A50B-814639554C09}" srcOrd="4" destOrd="0" parTransId="{C9807C1C-551E-4B2D-ACB3-BC64905CBCAA}" sibTransId="{4F1B1798-FF6B-4CE7-875E-CD064E7F56E8}"/>
    <dgm:cxn modelId="{BA8C14F1-C802-4F8D-82D2-CFE2BC901C8F}" srcId="{A64C7AAE-C60B-4F77-9EFC-685A00A4579F}" destId="{EC460714-5058-440B-8616-7DC5944F80D2}" srcOrd="0" destOrd="0" parTransId="{D355A016-DC24-4A27-A0F6-49DB4643A83B}" sibTransId="{102AD578-65F0-4C36-BDD1-65676CF1F80F}"/>
    <dgm:cxn modelId="{63A345F3-A611-42E1-B22B-C3A41D589067}" srcId="{A64C7AAE-C60B-4F77-9EFC-685A00A4579F}" destId="{207F8305-82A1-48A1-8E81-881F62BF6028}" srcOrd="3" destOrd="0" parTransId="{4DAFCFE7-9F35-4C08-AC88-64B37AFEB8C2}" sibTransId="{F1B52EFE-B814-46D3-9A69-A4D6FEEDE6A6}"/>
    <dgm:cxn modelId="{004F06FA-FF43-4EB0-88CB-3DEC6695738C}" srcId="{A5847E58-7C39-4033-A50B-814639554C09}" destId="{0F285341-2878-4976-8005-DF354EAA45F6}" srcOrd="0" destOrd="0" parTransId="{F5B177BF-279C-4CD3-A076-05F2383508CD}" sibTransId="{CE9F1DFD-4EE4-464A-A57C-C0D124F82E79}"/>
    <dgm:cxn modelId="{A3B71BFF-22F9-4631-8F6F-ED58F921124C}" srcId="{CBE21B39-5A5A-4381-B76C-4C1D5C2EE30A}" destId="{A54C7D0B-B3FA-435B-9DD0-0C08EC078555}" srcOrd="1" destOrd="0" parTransId="{9A09D051-BB79-4FC9-A786-7E8FCB9C1567}" sibTransId="{2E529FB4-5A4D-4050-B4E6-6537D26438DC}"/>
    <dgm:cxn modelId="{AB480DD1-7FF1-4036-BE8D-C6FD95AF3F28}" type="presParOf" srcId="{9C7A0595-BB80-45CA-95D2-B0998109BA35}" destId="{4586AD12-2048-4FB5-A819-EBB064395B47}" srcOrd="0" destOrd="0" presId="urn:microsoft.com/office/officeart/2005/8/layout/hList1"/>
    <dgm:cxn modelId="{491EC881-46F5-461A-8CA1-F34853BE396C}" type="presParOf" srcId="{4586AD12-2048-4FB5-A819-EBB064395B47}" destId="{30DCFA08-65B5-496F-9D3C-D18EB6F85E0A}" srcOrd="0" destOrd="0" presId="urn:microsoft.com/office/officeart/2005/8/layout/hList1"/>
    <dgm:cxn modelId="{35F996CF-08B3-414C-83D9-8944425C957D}" type="presParOf" srcId="{4586AD12-2048-4FB5-A819-EBB064395B47}" destId="{9C12B1F9-87CF-4C1D-AD85-15A654221F93}" srcOrd="1" destOrd="0" presId="urn:microsoft.com/office/officeart/2005/8/layout/hList1"/>
    <dgm:cxn modelId="{321EDA5B-C384-4CD2-B55B-890ACDBC0DE5}" type="presParOf" srcId="{9C7A0595-BB80-45CA-95D2-B0998109BA35}" destId="{E36398C5-9522-4003-BF63-11793F1193A4}" srcOrd="1" destOrd="0" presId="urn:microsoft.com/office/officeart/2005/8/layout/hList1"/>
    <dgm:cxn modelId="{8AFC6187-93BC-4E19-AA2E-3BBBCE8FFF33}" type="presParOf" srcId="{9C7A0595-BB80-45CA-95D2-B0998109BA35}" destId="{20EF7F46-B945-4EEC-8CE2-236D0175EA03}" srcOrd="2" destOrd="0" presId="urn:microsoft.com/office/officeart/2005/8/layout/hList1"/>
    <dgm:cxn modelId="{112C3A5F-54ED-4857-818E-B0A0F751DACE}" type="presParOf" srcId="{20EF7F46-B945-4EEC-8CE2-236D0175EA03}" destId="{D44FA6B0-BCD5-4AF2-B847-E21026265E9F}" srcOrd="0" destOrd="0" presId="urn:microsoft.com/office/officeart/2005/8/layout/hList1"/>
    <dgm:cxn modelId="{20705CFC-9E51-4E92-B8ED-13172849470B}" type="presParOf" srcId="{20EF7F46-B945-4EEC-8CE2-236D0175EA03}" destId="{0A97F60D-C3DC-45CD-AE9D-697F742CC442}"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CFA08-65B5-496F-9D3C-D18EB6F85E0A}">
      <dsp:nvSpPr>
        <dsp:cNvPr id="0" name=""/>
        <dsp:cNvSpPr/>
      </dsp:nvSpPr>
      <dsp:spPr>
        <a:xfrm>
          <a:off x="6623" y="-218090"/>
          <a:ext cx="3964887" cy="4409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b="1" kern="1200" noProof="0" dirty="0"/>
            <a:t>Childcare-related paid leave (maternity, paternity and parental leave)</a:t>
          </a:r>
        </a:p>
      </dsp:txBody>
      <dsp:txXfrm>
        <a:off x="6623" y="-218090"/>
        <a:ext cx="3964887" cy="440961"/>
      </dsp:txXfrm>
    </dsp:sp>
    <dsp:sp modelId="{9C12B1F9-87CF-4C1D-AD85-15A654221F93}">
      <dsp:nvSpPr>
        <dsp:cNvPr id="0" name=""/>
        <dsp:cNvSpPr/>
      </dsp:nvSpPr>
      <dsp:spPr>
        <a:xfrm>
          <a:off x="6623" y="220480"/>
          <a:ext cx="3964887" cy="1367168"/>
        </a:xfrm>
        <a:prstGeom prst="rect">
          <a:avLst/>
        </a:prstGeom>
        <a:no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b="1" kern="1200" noProof="0" dirty="0"/>
            <a:t>Paid weeks of maternity leave</a:t>
          </a:r>
        </a:p>
        <a:p>
          <a:pPr marL="228600" lvl="2" indent="-114300" algn="l" defTabSz="533400">
            <a:lnSpc>
              <a:spcPct val="90000"/>
            </a:lnSpc>
            <a:spcBef>
              <a:spcPct val="0"/>
            </a:spcBef>
            <a:spcAft>
              <a:spcPct val="15000"/>
            </a:spcAft>
            <a:buChar char="•"/>
          </a:pPr>
          <a:r>
            <a:rPr lang="en-GB" sz="1200" kern="1200" noProof="0" dirty="0"/>
            <a:t>At least 14 weeks paid at least at 67% of previous earnings (equivalent to 9.38 weeks paid at 100% = 14 weeks x 67%) or 18 weeks at 100%.</a:t>
          </a:r>
        </a:p>
        <a:p>
          <a:pPr marL="114300" lvl="1" indent="-114300" algn="l" defTabSz="533400">
            <a:lnSpc>
              <a:spcPct val="90000"/>
            </a:lnSpc>
            <a:spcBef>
              <a:spcPct val="0"/>
            </a:spcBef>
            <a:spcAft>
              <a:spcPct val="15000"/>
            </a:spcAft>
            <a:buChar char="•"/>
          </a:pPr>
          <a:r>
            <a:rPr lang="en-GB" sz="1200" b="1" kern="1200" noProof="0" dirty="0"/>
            <a:t>Paid weeks of paternity leave</a:t>
          </a:r>
        </a:p>
        <a:p>
          <a:pPr marL="228600" lvl="2" indent="-114300" algn="l" defTabSz="533400">
            <a:lnSpc>
              <a:spcPct val="90000"/>
            </a:lnSpc>
            <a:spcBef>
              <a:spcPct val="0"/>
            </a:spcBef>
            <a:spcAft>
              <a:spcPct val="15000"/>
            </a:spcAft>
            <a:buChar char="•"/>
          </a:pPr>
          <a:r>
            <a:rPr lang="en-GB" sz="1200" kern="1200" noProof="0" dirty="0"/>
            <a:t>Between 0.6 (or 3 days for a 5 working week) and 18 weeks paid at a 100%</a:t>
          </a:r>
        </a:p>
        <a:p>
          <a:pPr marL="114300" lvl="1" indent="-114300" algn="l" defTabSz="533400">
            <a:lnSpc>
              <a:spcPct val="90000"/>
            </a:lnSpc>
            <a:spcBef>
              <a:spcPct val="0"/>
            </a:spcBef>
            <a:spcAft>
              <a:spcPct val="15000"/>
            </a:spcAft>
            <a:buChar char="•"/>
          </a:pPr>
          <a:r>
            <a:rPr lang="en-GB" sz="1200" b="1" kern="1200" noProof="0" dirty="0"/>
            <a:t>Paid weeks of parental leave</a:t>
          </a:r>
        </a:p>
        <a:p>
          <a:pPr marL="228600" lvl="2" indent="-114300" algn="l" defTabSz="533400">
            <a:lnSpc>
              <a:spcPct val="90000"/>
            </a:lnSpc>
            <a:spcBef>
              <a:spcPct val="0"/>
            </a:spcBef>
            <a:spcAft>
              <a:spcPct val="15000"/>
            </a:spcAft>
            <a:buChar char="•"/>
          </a:pPr>
          <a:r>
            <a:rPr lang="en-GB" sz="1200" kern="1200" noProof="0" dirty="0"/>
            <a:t>Parental leave for both parents to reduce childcare policy gaps</a:t>
          </a:r>
        </a:p>
      </dsp:txBody>
      <dsp:txXfrm>
        <a:off x="6623" y="220480"/>
        <a:ext cx="3964887" cy="1367168"/>
      </dsp:txXfrm>
    </dsp:sp>
    <dsp:sp modelId="{D44FA6B0-BCD5-4AF2-B847-E21026265E9F}">
      <dsp:nvSpPr>
        <dsp:cNvPr id="0" name=""/>
        <dsp:cNvSpPr/>
      </dsp:nvSpPr>
      <dsp:spPr>
        <a:xfrm>
          <a:off x="4436747" y="-218090"/>
          <a:ext cx="3964887" cy="4409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b="1" kern="1200" noProof="0" dirty="0"/>
            <a:t>Breastfeeding breaks</a:t>
          </a:r>
        </a:p>
      </dsp:txBody>
      <dsp:txXfrm>
        <a:off x="4436747" y="-218090"/>
        <a:ext cx="3964887" cy="440961"/>
      </dsp:txXfrm>
    </dsp:sp>
    <dsp:sp modelId="{0A97F60D-C3DC-45CD-AE9D-697F742CC442}">
      <dsp:nvSpPr>
        <dsp:cNvPr id="0" name=""/>
        <dsp:cNvSpPr/>
      </dsp:nvSpPr>
      <dsp:spPr>
        <a:xfrm>
          <a:off x="4436747" y="220480"/>
          <a:ext cx="3964887" cy="1367168"/>
        </a:xfrm>
        <a:prstGeom prst="rect">
          <a:avLst/>
        </a:prstGeom>
        <a:no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n-GB" sz="1200" b="1" kern="1200" noProof="0" dirty="0"/>
        </a:p>
        <a:p>
          <a:pPr marL="114300" lvl="1" indent="-114300" algn="l" defTabSz="533400">
            <a:lnSpc>
              <a:spcPct val="90000"/>
            </a:lnSpc>
            <a:spcBef>
              <a:spcPct val="0"/>
            </a:spcBef>
            <a:spcAft>
              <a:spcPct val="15000"/>
            </a:spcAft>
            <a:buChar char="•"/>
          </a:pPr>
          <a:r>
            <a:rPr lang="en-GB" sz="1200" b="1" i="0" kern="1200" noProof="0" dirty="0"/>
            <a:t>Minutes per day</a:t>
          </a:r>
          <a:endParaRPr lang="en-GB" sz="1200" b="1" kern="1200" noProof="0" dirty="0"/>
        </a:p>
        <a:p>
          <a:pPr marL="228600" lvl="2" indent="-114300" algn="l" defTabSz="533400">
            <a:lnSpc>
              <a:spcPct val="90000"/>
            </a:lnSpc>
            <a:spcBef>
              <a:spcPct val="0"/>
            </a:spcBef>
            <a:spcAft>
              <a:spcPct val="15000"/>
            </a:spcAft>
            <a:buChar char="•"/>
          </a:pPr>
          <a:r>
            <a:rPr lang="en-GB" sz="1200" b="0" i="0" kern="1200" noProof="0" dirty="0"/>
            <a:t>Between 60 and 120 hours per day for 6 months as the recommended period for exclusive breastfeeding (WHO, 2021)</a:t>
          </a:r>
          <a:endParaRPr lang="en-GB" sz="1200" b="1" kern="1200" noProof="0" dirty="0"/>
        </a:p>
      </dsp:txBody>
      <dsp:txXfrm>
        <a:off x="4436747" y="220480"/>
        <a:ext cx="3964887" cy="1367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CFA08-65B5-496F-9D3C-D18EB6F85E0A}">
      <dsp:nvSpPr>
        <dsp:cNvPr id="0" name=""/>
        <dsp:cNvSpPr/>
      </dsp:nvSpPr>
      <dsp:spPr>
        <a:xfrm>
          <a:off x="6645" y="-128911"/>
          <a:ext cx="3960243" cy="25782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b="1" kern="1200" noProof="0" dirty="0"/>
            <a:t>Early childhood care and education (ECCE)</a:t>
          </a:r>
        </a:p>
      </dsp:txBody>
      <dsp:txXfrm>
        <a:off x="6645" y="-128911"/>
        <a:ext cx="3960243" cy="257823"/>
      </dsp:txXfrm>
    </dsp:sp>
    <dsp:sp modelId="{9C12B1F9-87CF-4C1D-AD85-15A654221F93}">
      <dsp:nvSpPr>
        <dsp:cNvPr id="0" name=""/>
        <dsp:cNvSpPr/>
      </dsp:nvSpPr>
      <dsp:spPr>
        <a:xfrm>
          <a:off x="6645" y="128911"/>
          <a:ext cx="3960243" cy="1429013"/>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b="1" kern="1200" noProof="0" dirty="0"/>
            <a:t>% of children in ECED or pre-primary</a:t>
          </a:r>
        </a:p>
        <a:p>
          <a:pPr marL="228600" lvl="2" indent="-114300" algn="l" defTabSz="533400">
            <a:lnSpc>
              <a:spcPct val="90000"/>
            </a:lnSpc>
            <a:spcBef>
              <a:spcPct val="0"/>
            </a:spcBef>
            <a:spcAft>
              <a:spcPct val="15000"/>
            </a:spcAft>
            <a:buChar char="•"/>
          </a:pPr>
          <a:r>
            <a:rPr lang="en-GB" sz="1200" kern="1200" noProof="0" dirty="0"/>
            <a:t>0-2 years: 50%-60% enrolled</a:t>
          </a:r>
        </a:p>
        <a:p>
          <a:pPr marL="228600" lvl="2" indent="-114300" algn="l" defTabSz="533400">
            <a:lnSpc>
              <a:spcPct val="90000"/>
            </a:lnSpc>
            <a:spcBef>
              <a:spcPct val="0"/>
            </a:spcBef>
            <a:spcAft>
              <a:spcPct val="15000"/>
            </a:spcAft>
            <a:buChar char="•"/>
          </a:pPr>
          <a:r>
            <a:rPr lang="en-GB" sz="1200" kern="1200" noProof="0" dirty="0"/>
            <a:t>3-5 years: 90%-100% enrolled </a:t>
          </a:r>
        </a:p>
        <a:p>
          <a:pPr marL="114300" lvl="1" indent="-114300" algn="l" defTabSz="533400">
            <a:lnSpc>
              <a:spcPct val="90000"/>
            </a:lnSpc>
            <a:spcBef>
              <a:spcPct val="0"/>
            </a:spcBef>
            <a:spcAft>
              <a:spcPct val="15000"/>
            </a:spcAft>
            <a:buChar char="•"/>
          </a:pPr>
          <a:r>
            <a:rPr lang="en-GB" sz="1200" b="1" kern="1200" noProof="0" dirty="0"/>
            <a:t>Hours per week per child (ECED or pre-primary)</a:t>
          </a:r>
        </a:p>
        <a:p>
          <a:pPr marL="228600" lvl="2" indent="-114300" algn="l" defTabSz="533400">
            <a:lnSpc>
              <a:spcPct val="90000"/>
            </a:lnSpc>
            <a:spcBef>
              <a:spcPct val="0"/>
            </a:spcBef>
            <a:spcAft>
              <a:spcPct val="15000"/>
            </a:spcAft>
            <a:buChar char="•"/>
          </a:pPr>
          <a:r>
            <a:rPr lang="en-GB" sz="1200" kern="1200" noProof="0" dirty="0"/>
            <a:t>40 hours to reflect a full-time coverage for 52 weeks per year</a:t>
          </a:r>
        </a:p>
        <a:p>
          <a:pPr marL="114300" lvl="1" indent="-114300" algn="l" defTabSz="533400">
            <a:lnSpc>
              <a:spcPct val="90000"/>
            </a:lnSpc>
            <a:spcBef>
              <a:spcPct val="0"/>
            </a:spcBef>
            <a:spcAft>
              <a:spcPct val="15000"/>
            </a:spcAft>
            <a:buChar char="•"/>
          </a:pPr>
          <a:r>
            <a:rPr lang="en-GB" sz="1200" b="1" kern="1200" noProof="0" dirty="0"/>
            <a:t>Number of children per staff with pedagogical qualifications</a:t>
          </a:r>
        </a:p>
        <a:p>
          <a:pPr marL="228600" lvl="2" indent="-114300" algn="l" defTabSz="533400">
            <a:lnSpc>
              <a:spcPct val="90000"/>
            </a:lnSpc>
            <a:spcBef>
              <a:spcPct val="0"/>
            </a:spcBef>
            <a:spcAft>
              <a:spcPct val="15000"/>
            </a:spcAft>
            <a:buChar char="•"/>
          </a:pPr>
          <a:r>
            <a:rPr lang="en-GB" sz="1200" kern="1200" noProof="0" dirty="0"/>
            <a:t>4-5 children aged 0-2</a:t>
          </a:r>
        </a:p>
        <a:p>
          <a:pPr marL="228600" lvl="2" indent="-114300" algn="l" defTabSz="533400">
            <a:lnSpc>
              <a:spcPct val="90000"/>
            </a:lnSpc>
            <a:spcBef>
              <a:spcPct val="0"/>
            </a:spcBef>
            <a:spcAft>
              <a:spcPct val="15000"/>
            </a:spcAft>
            <a:buChar char="•"/>
          </a:pPr>
          <a:r>
            <a:rPr lang="en-GB" sz="1200" kern="1200" noProof="0" dirty="0"/>
            <a:t>8-15 children aged 3+</a:t>
          </a:r>
        </a:p>
        <a:p>
          <a:pPr marL="114300" lvl="1" indent="-114300" algn="l" defTabSz="533400">
            <a:lnSpc>
              <a:spcPct val="90000"/>
            </a:lnSpc>
            <a:spcBef>
              <a:spcPct val="0"/>
            </a:spcBef>
            <a:spcAft>
              <a:spcPct val="15000"/>
            </a:spcAft>
            <a:buChar char="•"/>
          </a:pPr>
          <a:r>
            <a:rPr lang="en-GB" sz="1200" b="1" kern="1200" noProof="0" dirty="0"/>
            <a:t>Pay of early childhood educators: </a:t>
          </a:r>
        </a:p>
        <a:p>
          <a:pPr marL="228600" lvl="2" indent="-114300" algn="l" defTabSz="533400">
            <a:lnSpc>
              <a:spcPct val="90000"/>
            </a:lnSpc>
            <a:spcBef>
              <a:spcPct val="0"/>
            </a:spcBef>
            <a:spcAft>
              <a:spcPct val="15000"/>
            </a:spcAft>
            <a:buChar char="•"/>
          </a:pPr>
          <a:r>
            <a:rPr lang="en-GB" sz="1200" kern="1200" noProof="0" dirty="0"/>
            <a:t>100% of primary teachers’ wage to guarantee high quality of education.</a:t>
          </a:r>
        </a:p>
        <a:p>
          <a:pPr marL="228600" lvl="2" indent="-114300" algn="l" defTabSz="533400">
            <a:lnSpc>
              <a:spcPct val="90000"/>
            </a:lnSpc>
            <a:spcBef>
              <a:spcPct val="0"/>
            </a:spcBef>
            <a:spcAft>
              <a:spcPct val="15000"/>
            </a:spcAft>
            <a:buChar char="•"/>
          </a:pPr>
          <a:endParaRPr lang="en-GB" sz="1200" kern="1200" noProof="0" dirty="0"/>
        </a:p>
      </dsp:txBody>
      <dsp:txXfrm>
        <a:off x="6645" y="128911"/>
        <a:ext cx="3960243" cy="1429013"/>
      </dsp:txXfrm>
    </dsp:sp>
    <dsp:sp modelId="{D44FA6B0-BCD5-4AF2-B847-E21026265E9F}">
      <dsp:nvSpPr>
        <dsp:cNvPr id="0" name=""/>
        <dsp:cNvSpPr/>
      </dsp:nvSpPr>
      <dsp:spPr>
        <a:xfrm>
          <a:off x="4441303" y="-128911"/>
          <a:ext cx="3960243" cy="25782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b="1" kern="1200" noProof="0" dirty="0"/>
            <a:t>Long-term care (LTC)</a:t>
          </a:r>
        </a:p>
      </dsp:txBody>
      <dsp:txXfrm>
        <a:off x="4441303" y="-128911"/>
        <a:ext cx="3960243" cy="257823"/>
      </dsp:txXfrm>
    </dsp:sp>
    <dsp:sp modelId="{0A97F60D-C3DC-45CD-AE9D-697F742CC442}">
      <dsp:nvSpPr>
        <dsp:cNvPr id="0" name=""/>
        <dsp:cNvSpPr/>
      </dsp:nvSpPr>
      <dsp:spPr>
        <a:xfrm>
          <a:off x="4441303" y="128911"/>
          <a:ext cx="3960243" cy="1429013"/>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b="1" i="0" kern="1200" noProof="0" dirty="0"/>
            <a:t>Recipient to LTC workers ratio</a:t>
          </a:r>
          <a:endParaRPr lang="en-GB" sz="1200" b="1" kern="1200" noProof="0" dirty="0"/>
        </a:p>
        <a:p>
          <a:pPr marL="228600" lvl="2" indent="-114300" algn="l" defTabSz="533400">
            <a:lnSpc>
              <a:spcPct val="90000"/>
            </a:lnSpc>
            <a:spcBef>
              <a:spcPct val="0"/>
            </a:spcBef>
            <a:spcAft>
              <a:spcPct val="15000"/>
            </a:spcAft>
            <a:buChar char="•"/>
          </a:pPr>
          <a:r>
            <a:rPr lang="en-GB" sz="1200" b="0" i="0" kern="1200" noProof="0" dirty="0"/>
            <a:t>2.5-4  beneficiary/worker (according to age group)</a:t>
          </a:r>
          <a:endParaRPr lang="en-GB" sz="1200" kern="1200" noProof="0" dirty="0"/>
        </a:p>
        <a:p>
          <a:pPr marL="114300" lvl="1" indent="-114300" algn="l" defTabSz="533400">
            <a:lnSpc>
              <a:spcPct val="90000"/>
            </a:lnSpc>
            <a:spcBef>
              <a:spcPct val="0"/>
            </a:spcBef>
            <a:spcAft>
              <a:spcPct val="15000"/>
            </a:spcAft>
            <a:buChar char="•"/>
          </a:pPr>
          <a:endParaRPr lang="en-GB" sz="1200" kern="1200" noProof="0" dirty="0"/>
        </a:p>
        <a:p>
          <a:pPr marL="114300" lvl="1" indent="-114300" algn="l" defTabSz="533400">
            <a:lnSpc>
              <a:spcPct val="90000"/>
            </a:lnSpc>
            <a:spcBef>
              <a:spcPct val="0"/>
            </a:spcBef>
            <a:spcAft>
              <a:spcPct val="15000"/>
            </a:spcAft>
            <a:buChar char="•"/>
          </a:pPr>
          <a:r>
            <a:rPr lang="en-GB" sz="1200" b="1" i="0" kern="1200" noProof="0" dirty="0"/>
            <a:t>Share of personal care workers (% of LTC workers)</a:t>
          </a:r>
          <a:endParaRPr lang="en-GB" sz="1200" kern="1200" noProof="0" dirty="0"/>
        </a:p>
        <a:p>
          <a:pPr marL="228600" lvl="2" indent="-114300" algn="l" defTabSz="533400">
            <a:lnSpc>
              <a:spcPct val="90000"/>
            </a:lnSpc>
            <a:spcBef>
              <a:spcPct val="0"/>
            </a:spcBef>
            <a:spcAft>
              <a:spcPct val="15000"/>
            </a:spcAft>
            <a:buChar char="•"/>
          </a:pPr>
          <a:r>
            <a:rPr lang="en-GB" sz="1200" b="0" i="0" kern="1200" noProof="0" dirty="0"/>
            <a:t>Between 1/3 and 100%</a:t>
          </a:r>
          <a:endParaRPr lang="en-GB" sz="1200" kern="1200" noProof="0" dirty="0"/>
        </a:p>
        <a:p>
          <a:pPr marL="114300" lvl="1" indent="-114300" algn="l" defTabSz="533400">
            <a:lnSpc>
              <a:spcPct val="90000"/>
            </a:lnSpc>
            <a:spcBef>
              <a:spcPct val="0"/>
            </a:spcBef>
            <a:spcAft>
              <a:spcPct val="15000"/>
            </a:spcAft>
            <a:buChar char="•"/>
          </a:pPr>
          <a:endParaRPr lang="en-GB" sz="1200" b="1" kern="1200" noProof="0" dirty="0"/>
        </a:p>
        <a:p>
          <a:pPr marL="114300" lvl="1" indent="-114300" algn="l" defTabSz="533400">
            <a:lnSpc>
              <a:spcPct val="90000"/>
            </a:lnSpc>
            <a:spcBef>
              <a:spcPct val="0"/>
            </a:spcBef>
            <a:spcAft>
              <a:spcPct val="15000"/>
            </a:spcAft>
            <a:buChar char="•"/>
          </a:pPr>
          <a:r>
            <a:rPr lang="en-GB" sz="1200" b="1" kern="1200" noProof="0" dirty="0"/>
            <a:t>Pay level of personal care workers</a:t>
          </a:r>
        </a:p>
        <a:p>
          <a:pPr marL="228600" lvl="2" indent="-114300" algn="l" defTabSz="533400">
            <a:lnSpc>
              <a:spcPct val="90000"/>
            </a:lnSpc>
            <a:spcBef>
              <a:spcPct val="0"/>
            </a:spcBef>
            <a:spcAft>
              <a:spcPct val="15000"/>
            </a:spcAft>
            <a:buChar char="•"/>
          </a:pPr>
          <a:r>
            <a:rPr lang="en-GB" sz="1200" b="0" kern="1200" noProof="0" dirty="0"/>
            <a:t>75% of nurses’ wage</a:t>
          </a:r>
        </a:p>
      </dsp:txBody>
      <dsp:txXfrm>
        <a:off x="4441303" y="128911"/>
        <a:ext cx="3960243" cy="142901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Welcome slide</a:t>
            </a:r>
            <a:endParaRPr/>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029" dirty="0"/>
          </a:p>
        </p:txBody>
      </p:sp>
    </p:spTree>
    <p:extLst>
      <p:ext uri="{BB962C8B-B14F-4D97-AF65-F5344CB8AC3E}">
        <p14:creationId xmlns:p14="http://schemas.microsoft.com/office/powerpoint/2010/main" val="29055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029" dirty="0"/>
          </a:p>
        </p:txBody>
      </p:sp>
    </p:spTree>
    <p:extLst>
      <p:ext uri="{BB962C8B-B14F-4D97-AF65-F5344CB8AC3E}">
        <p14:creationId xmlns:p14="http://schemas.microsoft.com/office/powerpoint/2010/main" val="3972692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029" dirty="0"/>
          </a:p>
        </p:txBody>
      </p:sp>
    </p:spTree>
    <p:extLst>
      <p:ext uri="{BB962C8B-B14F-4D97-AF65-F5344CB8AC3E}">
        <p14:creationId xmlns:p14="http://schemas.microsoft.com/office/powerpoint/2010/main" val="257070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029" dirty="0"/>
          </a:p>
        </p:txBody>
      </p:sp>
    </p:spTree>
    <p:extLst>
      <p:ext uri="{BB962C8B-B14F-4D97-AF65-F5344CB8AC3E}">
        <p14:creationId xmlns:p14="http://schemas.microsoft.com/office/powerpoint/2010/main" val="307138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029" dirty="0"/>
          </a:p>
        </p:txBody>
      </p:sp>
    </p:spTree>
    <p:extLst>
      <p:ext uri="{BB962C8B-B14F-4D97-AF65-F5344CB8AC3E}">
        <p14:creationId xmlns:p14="http://schemas.microsoft.com/office/powerpoint/2010/main" val="328596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029" dirty="0"/>
          </a:p>
        </p:txBody>
      </p:sp>
    </p:spTree>
    <p:extLst>
      <p:ext uri="{BB962C8B-B14F-4D97-AF65-F5344CB8AC3E}">
        <p14:creationId xmlns:p14="http://schemas.microsoft.com/office/powerpoint/2010/main" val="1231857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0222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Talk through agenda and give tech intro</a:t>
            </a: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6186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7361A-765F-D340-BADF-BC3B6CC31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483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FLFP rates are based on ILO Modelled Estimates and Projections accessed from: https://data.worldbank.org.  The x-axis plots the proportion of participants in each country in the SOWF who reported that they have enough care support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7361A-765F-D340-BADF-BC3B6CC31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74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Talk through agenda and give tech intro</a:t>
            </a: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7361A-765F-D340-BADF-BC3B6CC31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187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7361A-765F-D340-BADF-BC3B6CC31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074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7361A-765F-D340-BADF-BC3B6CC31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669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7361A-765F-D340-BADF-BC3B6CC31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611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Talk through agenda and give tech intro</a:t>
            </a: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560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944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264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865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83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7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340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428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Talk through agenda and give tech intro</a:t>
            </a: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6395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Talk through agenda and give tech intro</a:t>
            </a: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252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Talk through agenda and give tech intro</a:t>
            </a: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345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i="1" dirty="0">
                <a:effectLst/>
                <a:latin typeface="Calibri" panose="020F0502020204030204" pitchFamily="34" charset="0"/>
                <a:ea typeface="Calibri" panose="020F0502020204030204" pitchFamily="34" charset="0"/>
                <a:cs typeface="Cambria" panose="02040503050406030204" pitchFamily="18" charset="0"/>
              </a:rPr>
              <a:t>From Argentina to Ireland, Australia to Portugal, China to Croatia, Rwanda to India, the research shows many women and men, and people of all gender identities, are calling for care to be firmly at the center of all our lives. </a:t>
            </a:r>
            <a:endParaRPr lang="en-029" sz="1100" i="1" dirty="0"/>
          </a:p>
          <a:p>
            <a:endParaRPr lang="en-GB" b="1" dirty="0"/>
          </a:p>
          <a:p>
            <a:r>
              <a:rPr lang="en-GB" b="1" dirty="0"/>
              <a:t>Nikki</a:t>
            </a:r>
          </a:p>
        </p:txBody>
      </p:sp>
    </p:spTree>
    <p:extLst>
      <p:ext uri="{BB962C8B-B14F-4D97-AF65-F5344CB8AC3E}">
        <p14:creationId xmlns:p14="http://schemas.microsoft.com/office/powerpoint/2010/main" val="319650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Nikki</a:t>
            </a:r>
          </a:p>
        </p:txBody>
      </p:sp>
    </p:spTree>
    <p:extLst>
      <p:ext uri="{BB962C8B-B14F-4D97-AF65-F5344CB8AC3E}">
        <p14:creationId xmlns:p14="http://schemas.microsoft.com/office/powerpoint/2010/main" val="3379811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Taveeshi</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Calibri" panose="020F0502020204030204" pitchFamily="34" charset="0"/>
                <a:ea typeface="Calibri" panose="020F0502020204030204" pitchFamily="34" charset="0"/>
                <a:cs typeface="Cambria" panose="02040503050406030204" pitchFamily="18" charset="0"/>
              </a:rPr>
              <a:t>Men say they are doing care, and they are willing to take action to do more. But many barriers – structural, norm-based, individual, and financial – to this equal sharing remain. While our new research finds hope, we also find – as do other data – that the pace of change is far too slow.</a:t>
            </a:r>
            <a:endParaRPr lang="en-029" sz="1200" i="1" dirty="0"/>
          </a:p>
          <a:p>
            <a:pPr marL="158750" indent="0">
              <a:buNone/>
            </a:pPr>
            <a:endParaRPr lang="en-GB" dirty="0"/>
          </a:p>
        </p:txBody>
      </p:sp>
    </p:spTree>
    <p:extLst>
      <p:ext uri="{BB962C8B-B14F-4D97-AF65-F5344CB8AC3E}">
        <p14:creationId xmlns:p14="http://schemas.microsoft.com/office/powerpoint/2010/main" val="2954222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Taveeshi</a:t>
            </a:r>
          </a:p>
          <a:p>
            <a:pPr algn="l"/>
            <a:r>
              <a:rPr lang="en-029" dirty="0"/>
              <a:t>If you see the brown bar that is mothers is showing that women do more care hours then men on every single care task (except self-care). However </a:t>
            </a:r>
            <a:r>
              <a:rPr lang="en-029" dirty="0" err="1"/>
              <a:t>whats</a:t>
            </a:r>
            <a:r>
              <a:rPr lang="en-029" dirty="0"/>
              <a:t> encouraging here is that </a:t>
            </a:r>
            <a:r>
              <a:rPr lang="en-029" dirty="0" err="1"/>
              <a:t>mens</a:t>
            </a:r>
            <a:r>
              <a:rPr lang="en-029" dirty="0"/>
              <a:t> care hours are ranging from on </a:t>
            </a:r>
            <a:r>
              <a:rPr lang="en-029" dirty="0" err="1"/>
              <a:t>avg</a:t>
            </a:r>
            <a:r>
              <a:rPr lang="en-029" dirty="0"/>
              <a:t> 2 to 3.7 hours. </a:t>
            </a:r>
            <a:r>
              <a:rPr lang="en-US" sz="1800" b="0" i="0" u="none" strike="noStrike" baseline="0" dirty="0">
                <a:latin typeface="BreveText-Book"/>
              </a:rPr>
              <a:t>Most men report they perform care responsibilities for a considerable number of hours in the day. We do know that men tend to over-report their hours of care. There are also country variations – in India Lebanon and turkey, the gap in care hours is much more. Wanting to care more means different </a:t>
            </a:r>
            <a:r>
              <a:rPr lang="en-029" sz="1800" b="0" i="0" u="none" strike="noStrike" baseline="0" dirty="0">
                <a:latin typeface="BreveText-Book"/>
              </a:rPr>
              <a:t>things to different men. But we are seeing the care gap closing somewhat in this and we need more time use surveys to continue to see if caring is becoming a norm across the world. </a:t>
            </a:r>
          </a:p>
          <a:p>
            <a:pPr algn="l"/>
            <a:endParaRPr lang="en-029" sz="1800" b="0" i="0" u="none" strike="noStrike" baseline="0" dirty="0">
              <a:latin typeface="BreveText-Book"/>
            </a:endParaRPr>
          </a:p>
          <a:p>
            <a:pPr algn="l"/>
            <a:r>
              <a:rPr lang="en-029" sz="1800" b="0" i="0" u="none" strike="noStrike" baseline="0" dirty="0">
                <a:latin typeface="BreveText-Book"/>
              </a:rPr>
              <a:t>Speaking of norms, we see in our data that there is room for optimism and perhaps norms are changing slowly as well. </a:t>
            </a:r>
            <a:r>
              <a:rPr lang="en-US" sz="1800" b="0" i="0" u="none" strike="noStrike" baseline="0" dirty="0">
                <a:latin typeface="BreveText-Book"/>
              </a:rPr>
              <a:t>32 percent of men and 27 percent of women say that </a:t>
            </a:r>
            <a:r>
              <a:rPr lang="en-US" sz="1800" b="0" i="1" u="none" strike="noStrike" baseline="0" dirty="0">
                <a:latin typeface="BreveText-BookItalic"/>
              </a:rPr>
              <a:t>“changing diapers, giving kids a bath, and feeding kids are a mother’s responsibility,”</a:t>
            </a:r>
            <a:endParaRPr lang="en-029" dirty="0"/>
          </a:p>
        </p:txBody>
      </p:sp>
    </p:spTree>
    <p:extLst>
      <p:ext uri="{BB962C8B-B14F-4D97-AF65-F5344CB8AC3E}">
        <p14:creationId xmlns:p14="http://schemas.microsoft.com/office/powerpoint/2010/main" val="290554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s-CO"/>
              <a:t>Talk through agenda and give tech intro</a:t>
            </a: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CO"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0218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795BA7"/>
        </a:solidFill>
        <a:effectLst/>
      </p:bgPr>
    </p:bg>
    <p:spTree>
      <p:nvGrpSpPr>
        <p:cNvPr id="1" name="Shape 11"/>
        <p:cNvGrpSpPr/>
        <p:nvPr/>
      </p:nvGrpSpPr>
      <p:grpSpPr>
        <a:xfrm>
          <a:off x="0" y="0"/>
          <a:ext cx="0" cy="0"/>
          <a:chOff x="0" y="0"/>
          <a:chExt cx="0" cy="0"/>
        </a:xfrm>
      </p:grpSpPr>
      <p:sp>
        <p:nvSpPr>
          <p:cNvPr id="12" name="Google Shape;12;p52"/>
          <p:cNvSpPr txBox="1">
            <a:spLocks noGrp="1"/>
          </p:cNvSpPr>
          <p:nvPr>
            <p:ph type="ctrTitle"/>
          </p:nvPr>
        </p:nvSpPr>
        <p:spPr>
          <a:xfrm>
            <a:off x="874207" y="1537310"/>
            <a:ext cx="7395600" cy="1040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6000"/>
              <a:buFont typeface="Roboto"/>
              <a:buNone/>
              <a:defRPr sz="600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2"/>
          <p:cNvSpPr txBox="1">
            <a:spLocks noGrp="1"/>
          </p:cNvSpPr>
          <p:nvPr>
            <p:ph type="subTitle" idx="1"/>
          </p:nvPr>
        </p:nvSpPr>
        <p:spPr>
          <a:xfrm>
            <a:off x="1143000" y="2758119"/>
            <a:ext cx="6858000" cy="1009500"/>
          </a:xfrm>
          <a:prstGeom prst="rect">
            <a:avLst/>
          </a:prstGeom>
          <a:noFill/>
          <a:ln>
            <a:noFill/>
          </a:ln>
        </p:spPr>
        <p:txBody>
          <a:bodyPr spcFirstLastPara="1" wrap="square" lIns="91425" tIns="45700" rIns="91425" bIns="45700" anchor="t" anchorCtr="0">
            <a:normAutofit/>
          </a:bodyPr>
          <a:lstStyle>
            <a:lvl1pPr lvl="0" algn="ctr">
              <a:lnSpc>
                <a:spcPct val="150000"/>
              </a:lnSpc>
              <a:spcBef>
                <a:spcPts val="1000"/>
              </a:spcBef>
              <a:spcAft>
                <a:spcPts val="0"/>
              </a:spcAft>
              <a:buClr>
                <a:schemeClr val="lt1"/>
              </a:buClr>
              <a:buSzPts val="2000"/>
              <a:buNone/>
              <a:defRPr sz="2000" b="1" i="0">
                <a:solidFill>
                  <a:schemeClr val="lt1"/>
                </a:solidFill>
                <a:latin typeface="Roboto Light"/>
                <a:ea typeface="Roboto Light"/>
                <a:cs typeface="Roboto Light"/>
                <a:sym typeface="Roboto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2"/>
          <p:cNvSpPr txBox="1">
            <a:spLocks noGrp="1"/>
          </p:cNvSpPr>
          <p:nvPr>
            <p:ph type="dt" idx="10"/>
          </p:nvPr>
        </p:nvSpPr>
        <p:spPr>
          <a:xfrm>
            <a:off x="628650" y="476726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2"/>
          <p:cNvSpPr txBox="1">
            <a:spLocks noGrp="1"/>
          </p:cNvSpPr>
          <p:nvPr>
            <p:ph type="ftr" idx="11"/>
          </p:nvPr>
        </p:nvSpPr>
        <p:spPr>
          <a:xfrm>
            <a:off x="3028950" y="4767264"/>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2"/>
          <p:cNvSpPr txBox="1">
            <a:spLocks noGrp="1"/>
          </p:cNvSpPr>
          <p:nvPr>
            <p:ph type="sldNum" idx="12"/>
          </p:nvPr>
        </p:nvSpPr>
        <p:spPr>
          <a:xfrm>
            <a:off x="6457950" y="4767264"/>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9pPr>
          </a:lstStyle>
          <a:p>
            <a:pPr marL="0" lvl="0" indent="0" algn="r" rtl="0">
              <a:spcBef>
                <a:spcPts val="0"/>
              </a:spcBef>
              <a:spcAft>
                <a:spcPts val="0"/>
              </a:spcAft>
              <a:buNone/>
            </a:pPr>
            <a:fld id="{00000000-1234-1234-1234-123412341234}" type="slidenum">
              <a:rPr lang="es-CO"/>
              <a:t>‹#›</a:t>
            </a:fld>
            <a:endParaRPr/>
          </a:p>
        </p:txBody>
      </p:sp>
      <p:grpSp>
        <p:nvGrpSpPr>
          <p:cNvPr id="17" name="Google Shape;17;p52"/>
          <p:cNvGrpSpPr/>
          <p:nvPr/>
        </p:nvGrpSpPr>
        <p:grpSpPr>
          <a:xfrm>
            <a:off x="0" y="-40"/>
            <a:ext cx="9144212" cy="132341"/>
            <a:chOff x="0" y="866274"/>
            <a:chExt cx="10539663" cy="128337"/>
          </a:xfrm>
        </p:grpSpPr>
        <p:sp>
          <p:nvSpPr>
            <p:cNvPr id="18" name="Google Shape;18;p52"/>
            <p:cNvSpPr/>
            <p:nvPr/>
          </p:nvSpPr>
          <p:spPr>
            <a:xfrm>
              <a:off x="0" y="866274"/>
              <a:ext cx="3513221" cy="128337"/>
            </a:xfrm>
            <a:prstGeom prst="rect">
              <a:avLst/>
            </a:prstGeom>
            <a:solidFill>
              <a:srgbClr val="B1C73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9" name="Google Shape;19;p52"/>
            <p:cNvSpPr/>
            <p:nvPr/>
          </p:nvSpPr>
          <p:spPr>
            <a:xfrm>
              <a:off x="3513221" y="866274"/>
              <a:ext cx="3513221" cy="128337"/>
            </a:xfrm>
            <a:prstGeom prst="rect">
              <a:avLst/>
            </a:prstGeom>
            <a:solidFill>
              <a:srgbClr val="43A0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0" name="Google Shape;20;p52"/>
            <p:cNvSpPr/>
            <p:nvPr/>
          </p:nvSpPr>
          <p:spPr>
            <a:xfrm>
              <a:off x="7026442" y="866274"/>
              <a:ext cx="3513221" cy="128337"/>
            </a:xfrm>
            <a:prstGeom prst="rect">
              <a:avLst/>
            </a:prstGeom>
            <a:solidFill>
              <a:srgbClr val="5960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grpSp>
      <p:pic>
        <p:nvPicPr>
          <p:cNvPr id="21" name="Google Shape;21;p5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572698" y="481850"/>
            <a:ext cx="1431938" cy="50939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4213" y="1491854"/>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491854"/>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a:extLst>
              <a:ext uri="{FF2B5EF4-FFF2-40B4-BE49-F238E27FC236}">
                <a16:creationId xmlns:a16="http://schemas.microsoft.com/office/drawing/2014/main" id="{1A461DD4-E88D-F6FB-3D1A-89A82A659BAE}"/>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422520966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
            <a:extLst>
              <a:ext uri="{FF2B5EF4-FFF2-40B4-BE49-F238E27FC236}">
                <a16:creationId xmlns:a16="http://schemas.microsoft.com/office/drawing/2014/main" id="{0A3F895F-563F-69D8-8821-F4BF238BBBC7}"/>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268746760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Rectangle 20">
            <a:extLst>
              <a:ext uri="{FF2B5EF4-FFF2-40B4-BE49-F238E27FC236}">
                <a16:creationId xmlns:a16="http://schemas.microsoft.com/office/drawing/2014/main" id="{6F462E03-1EE1-C70E-246C-C3EF167C1321}"/>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13733081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BC1A249B-9242-2364-68AB-A9AC65279A05}"/>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21786858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0">
            <a:extLst>
              <a:ext uri="{FF2B5EF4-FFF2-40B4-BE49-F238E27FC236}">
                <a16:creationId xmlns:a16="http://schemas.microsoft.com/office/drawing/2014/main" id="{AF9223F3-24B2-586D-28B7-E70B113E65BC}"/>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38447605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0">
            <a:extLst>
              <a:ext uri="{FF2B5EF4-FFF2-40B4-BE49-F238E27FC236}">
                <a16:creationId xmlns:a16="http://schemas.microsoft.com/office/drawing/2014/main" id="{95E71C0C-AC76-3709-81A3-403E498D7E6E}"/>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362694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a:extLst>
              <a:ext uri="{FF2B5EF4-FFF2-40B4-BE49-F238E27FC236}">
                <a16:creationId xmlns:a16="http://schemas.microsoft.com/office/drawing/2014/main" id="{EEA34840-8CA6-D530-2027-B150EAA70DAE}"/>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32830827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8"/>
            <a:ext cx="2057400" cy="43719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8"/>
            <a:ext cx="6019800" cy="4371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a:extLst>
              <a:ext uri="{FF2B5EF4-FFF2-40B4-BE49-F238E27FC236}">
                <a16:creationId xmlns:a16="http://schemas.microsoft.com/office/drawing/2014/main" id="{1DE5D82F-5C4D-05ED-D752-BAB726ECCBA8}"/>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20261135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4213" y="1491854"/>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491854"/>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092054"/>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0">
            <a:extLst>
              <a:ext uri="{FF2B5EF4-FFF2-40B4-BE49-F238E27FC236}">
                <a16:creationId xmlns:a16="http://schemas.microsoft.com/office/drawing/2014/main" id="{18ED6CEF-929B-F039-6FE8-D48BFD9E70E7}"/>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23670097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7903" y="2154761"/>
            <a:ext cx="5400000" cy="456394"/>
          </a:xfrm>
        </p:spPr>
        <p:txBody>
          <a:bodyPr wrap="square" bIns="54000" anchor="t" anchorCtr="0">
            <a:noAutofit/>
          </a:bodyPr>
          <a:lstStyle>
            <a:lvl1pPr algn="l">
              <a:defRPr sz="3000"/>
            </a:lvl1pPr>
          </a:lstStyle>
          <a:p>
            <a:r>
              <a:rPr lang="en-US"/>
              <a:t>Click to edit Master title style</a:t>
            </a:r>
            <a:endParaRPr lang="en-GB"/>
          </a:p>
        </p:txBody>
      </p:sp>
      <p:sp>
        <p:nvSpPr>
          <p:cNvPr id="3" name="Subtitle 2"/>
          <p:cNvSpPr>
            <a:spLocks noGrp="1"/>
          </p:cNvSpPr>
          <p:nvPr>
            <p:ph type="subTitle" idx="1"/>
          </p:nvPr>
        </p:nvSpPr>
        <p:spPr>
          <a:xfrm>
            <a:off x="367903" y="2611154"/>
            <a:ext cx="5400000" cy="1241822"/>
          </a:xfrm>
        </p:spPr>
        <p:txBody>
          <a:bodyPr>
            <a:noAutofit/>
          </a:bodyPr>
          <a:lstStyle>
            <a:lvl1pPr marL="0" indent="0" algn="l">
              <a:lnSpc>
                <a:spcPct val="90000"/>
              </a:lnSpc>
              <a:spcAft>
                <a:spcPts val="900"/>
              </a:spcAft>
              <a:buNone/>
              <a:defRPr sz="3000" b="0">
                <a:solidFill>
                  <a:schemeClr val="accent1"/>
                </a:solidFill>
              </a:defRPr>
            </a:lvl1pPr>
            <a:lvl2pPr marL="0" indent="0" algn="l">
              <a:buNone/>
              <a:defRPr sz="1050">
                <a:solidFill>
                  <a:schemeClr val="accent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367904" y="4635026"/>
            <a:ext cx="2057400" cy="162000"/>
          </a:xfrm>
        </p:spPr>
        <p:txBody>
          <a:bodyPr anchor="b" anchorCtr="0">
            <a:noAutofit/>
          </a:bodyPr>
          <a:lstStyle>
            <a:lvl1pPr>
              <a:defRPr sz="75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367903" y="5143500"/>
            <a:ext cx="4204097" cy="135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8371097" y="5152838"/>
            <a:ext cx="405000" cy="216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85" y="2241303"/>
            <a:ext cx="160734" cy="18868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7904" y="367903"/>
            <a:ext cx="1028700" cy="370862"/>
          </a:xfrm>
          <a:prstGeom prst="rect">
            <a:avLst/>
          </a:prstGeom>
        </p:spPr>
      </p:pic>
      <p:sp>
        <p:nvSpPr>
          <p:cNvPr id="11" name="Picture Placeholder 10"/>
          <p:cNvSpPr>
            <a:spLocks noGrp="1"/>
          </p:cNvSpPr>
          <p:nvPr>
            <p:ph type="pic" sz="quarter" idx="13" hasCustomPrompt="1"/>
          </p:nvPr>
        </p:nvSpPr>
        <p:spPr>
          <a:xfrm>
            <a:off x="2209800" y="0"/>
            <a:ext cx="6934200" cy="3990975"/>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75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1107712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3"/>
          <p:cNvSpPr txBox="1">
            <a:spLocks noGrp="1"/>
          </p:cNvSpPr>
          <p:nvPr>
            <p:ph type="title"/>
          </p:nvPr>
        </p:nvSpPr>
        <p:spPr>
          <a:xfrm>
            <a:off x="623888" y="1282305"/>
            <a:ext cx="7886700" cy="11751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795BA7"/>
              </a:buClr>
              <a:buSzPts val="5400"/>
              <a:buFont typeface="Roboto"/>
              <a:buNone/>
              <a:defRPr sz="5400" b="1" i="0">
                <a:solidFill>
                  <a:srgbClr val="795BA7"/>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3"/>
          <p:cNvSpPr txBox="1">
            <a:spLocks noGrp="1"/>
          </p:cNvSpPr>
          <p:nvPr>
            <p:ph type="body" idx="1"/>
          </p:nvPr>
        </p:nvSpPr>
        <p:spPr>
          <a:xfrm>
            <a:off x="623888" y="2731000"/>
            <a:ext cx="7886700" cy="11253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C5C5C"/>
              </a:buClr>
              <a:buSzPts val="2400"/>
              <a:buNone/>
              <a:defRPr sz="2400" b="1" i="0">
                <a:solidFill>
                  <a:srgbClr val="5C5C5C"/>
                </a:solidFill>
                <a:latin typeface="Roboto Light"/>
                <a:ea typeface="Roboto Light"/>
                <a:cs typeface="Roboto Light"/>
                <a:sym typeface="Roboto Ligh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grpSp>
        <p:nvGrpSpPr>
          <p:cNvPr id="25" name="Google Shape;25;p53"/>
          <p:cNvGrpSpPr/>
          <p:nvPr/>
        </p:nvGrpSpPr>
        <p:grpSpPr>
          <a:xfrm>
            <a:off x="0" y="-40"/>
            <a:ext cx="9144212" cy="132341"/>
            <a:chOff x="0" y="866274"/>
            <a:chExt cx="10539663" cy="128337"/>
          </a:xfrm>
        </p:grpSpPr>
        <p:sp>
          <p:nvSpPr>
            <p:cNvPr id="26" name="Google Shape;26;p53"/>
            <p:cNvSpPr/>
            <p:nvPr/>
          </p:nvSpPr>
          <p:spPr>
            <a:xfrm>
              <a:off x="0" y="866274"/>
              <a:ext cx="3513221" cy="128337"/>
            </a:xfrm>
            <a:prstGeom prst="rect">
              <a:avLst/>
            </a:prstGeom>
            <a:solidFill>
              <a:srgbClr val="B1C73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7" name="Google Shape;27;p53"/>
            <p:cNvSpPr/>
            <p:nvPr/>
          </p:nvSpPr>
          <p:spPr>
            <a:xfrm>
              <a:off x="3513221" y="866274"/>
              <a:ext cx="3513221" cy="128337"/>
            </a:xfrm>
            <a:prstGeom prst="rect">
              <a:avLst/>
            </a:prstGeom>
            <a:solidFill>
              <a:srgbClr val="43A0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8" name="Google Shape;28;p53"/>
            <p:cNvSpPr/>
            <p:nvPr/>
          </p:nvSpPr>
          <p:spPr>
            <a:xfrm>
              <a:off x="7026442" y="866274"/>
              <a:ext cx="3513221" cy="128337"/>
            </a:xfrm>
            <a:prstGeom prst="rect">
              <a:avLst/>
            </a:prstGeom>
            <a:solidFill>
              <a:srgbClr val="5960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grpSp>
      <p:sp>
        <p:nvSpPr>
          <p:cNvPr id="29" name="Google Shape;29;p53"/>
          <p:cNvSpPr txBox="1">
            <a:spLocks noGrp="1"/>
          </p:cNvSpPr>
          <p:nvPr>
            <p:ph type="dt" idx="10"/>
          </p:nvPr>
        </p:nvSpPr>
        <p:spPr>
          <a:xfrm>
            <a:off x="628650" y="476726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1" i="0">
                <a:solidFill>
                  <a:srgbClr val="A5A5A5"/>
                </a:solidFill>
                <a:latin typeface="Roboto Light"/>
                <a:ea typeface="Roboto Light"/>
                <a:cs typeface="Roboto Light"/>
                <a:sym typeface="Robot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 name="Google Shape;30;p5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355397" y="4726925"/>
            <a:ext cx="652478" cy="16826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39365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67904" y="1795463"/>
            <a:ext cx="5483897" cy="2612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r="7834" b="41970"/>
          <a:stretch/>
        </p:blipFill>
        <p:spPr>
          <a:xfrm>
            <a:off x="3436145" y="2433323"/>
            <a:ext cx="5714999" cy="2717321"/>
          </a:xfrm>
          <a:prstGeom prst="rect">
            <a:avLst/>
          </a:prstGeom>
        </p:spPr>
      </p:pic>
      <p:sp>
        <p:nvSpPr>
          <p:cNvPr id="10" name="Text Placeholder 9"/>
          <p:cNvSpPr>
            <a:spLocks noGrp="1"/>
          </p:cNvSpPr>
          <p:nvPr>
            <p:ph type="body" sz="quarter" idx="13"/>
          </p:nvPr>
        </p:nvSpPr>
        <p:spPr>
          <a:xfrm>
            <a:off x="367904" y="3597544"/>
            <a:ext cx="2559600" cy="768209"/>
          </a:xfrm>
        </p:spPr>
        <p:txBody>
          <a:bodyPr tIns="108000">
            <a:spAutoFit/>
          </a:bodyPr>
          <a:lstStyle>
            <a:lvl1pPr marL="367200" indent="-367200">
              <a:buSzPct val="150000"/>
              <a:buFontTx/>
              <a:buBlip>
                <a:blip r:embed="rId3"/>
              </a:buBlip>
              <a:defRPr b="0">
                <a:solidFill>
                  <a:schemeClr val="tx1"/>
                </a:solidFill>
              </a:defRPr>
            </a:lvl1pPr>
            <a:lvl2pPr marL="502200" indent="-135000">
              <a:buClr>
                <a:schemeClr val="accent2"/>
              </a:buClr>
              <a:buSzPct val="80000"/>
              <a:buFont typeface="Wingdings 3" panose="05040102010807070707" pitchFamily="18" charset="2"/>
              <a:buChar char="u"/>
              <a:defRPr sz="7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1630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3519487" y="1903500"/>
            <a:ext cx="5624513" cy="324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anchor="b" anchorCtr="0"/>
          <a:lstStyle>
            <a:lvl1pPr algn="r">
              <a:defRPr sz="750" b="1">
                <a:solidFill>
                  <a:schemeClr val="tx1"/>
                </a:solidFill>
              </a:defRPr>
            </a:lvl1pPr>
          </a:lstStyle>
          <a:p>
            <a:r>
              <a:rPr lang="en-GB"/>
              <a:t>Click icon to insert picture</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67904" y="1795463"/>
            <a:ext cx="5483897" cy="2612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3514725" y="5152838"/>
            <a:ext cx="5629275" cy="115416"/>
          </a:xfrm>
          <a:prstGeom prst="rect">
            <a:avLst/>
          </a:prstGeom>
          <a:noFill/>
        </p:spPr>
        <p:txBody>
          <a:bodyPr wrap="square" lIns="0" tIns="0" rIns="0" bIns="0" rtlCol="0">
            <a:spAutoFit/>
          </a:bodyPr>
          <a:lstStyle/>
          <a:p>
            <a:pPr algn="r"/>
            <a:r>
              <a:rPr lang="en-GB" sz="750"/>
              <a:t>NB Manually place “ilo.org” device in front of image</a:t>
            </a:r>
          </a:p>
        </p:txBody>
      </p:sp>
    </p:spTree>
    <p:extLst>
      <p:ext uri="{BB962C8B-B14F-4D97-AF65-F5344CB8AC3E}">
        <p14:creationId xmlns:p14="http://schemas.microsoft.com/office/powerpoint/2010/main" val="59692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67904" y="1795463"/>
            <a:ext cx="5483897" cy="2612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3514725" y="5152838"/>
            <a:ext cx="5629275" cy="115416"/>
          </a:xfrm>
          <a:prstGeom prst="rect">
            <a:avLst/>
          </a:prstGeom>
          <a:noFill/>
        </p:spPr>
        <p:txBody>
          <a:bodyPr wrap="square" lIns="0" tIns="0" rIns="0" bIns="0" rtlCol="0">
            <a:spAutoFit/>
          </a:bodyPr>
          <a:lstStyle/>
          <a:p>
            <a:pPr algn="r"/>
            <a:r>
              <a:rPr lang="en-GB" sz="750"/>
              <a:t>NB Manually place “ilo.org” device in front of image</a:t>
            </a:r>
          </a:p>
        </p:txBody>
      </p:sp>
      <p:sp>
        <p:nvSpPr>
          <p:cNvPr id="10" name="Picture Placeholder 9"/>
          <p:cNvSpPr>
            <a:spLocks noGrp="1"/>
          </p:cNvSpPr>
          <p:nvPr>
            <p:ph type="pic" sz="quarter" idx="13" hasCustomPrompt="1"/>
          </p:nvPr>
        </p:nvSpPr>
        <p:spPr>
          <a:xfrm>
            <a:off x="6216848" y="735806"/>
            <a:ext cx="2927152" cy="4407694"/>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anchor="b" anchorCtr="0"/>
          <a:lstStyle>
            <a:lvl1pPr algn="r">
              <a:defRPr sz="750">
                <a:solidFill>
                  <a:schemeClr val="tx1"/>
                </a:solidFill>
              </a:defRPr>
            </a:lvl1pPr>
          </a:lstStyle>
          <a:p>
            <a:r>
              <a:rPr lang="en-GB"/>
              <a:t>Click icon to insert picture</a:t>
            </a:r>
          </a:p>
        </p:txBody>
      </p:sp>
      <p:sp>
        <p:nvSpPr>
          <p:cNvPr id="12" name="Text Placeholder 11"/>
          <p:cNvSpPr>
            <a:spLocks noGrp="1"/>
          </p:cNvSpPr>
          <p:nvPr>
            <p:ph type="body" sz="quarter" idx="14"/>
          </p:nvPr>
        </p:nvSpPr>
        <p:spPr>
          <a:xfrm>
            <a:off x="6216254" y="4407694"/>
            <a:ext cx="2559844" cy="185738"/>
          </a:xfrm>
          <a:custGeom>
            <a:avLst/>
            <a:gdLst>
              <a:gd name="connsiteX0" fmla="*/ 0 w 3413125"/>
              <a:gd name="connsiteY0" fmla="*/ 0 h 247650"/>
              <a:gd name="connsiteX1" fmla="*/ 3413125 w 3413125"/>
              <a:gd name="connsiteY1" fmla="*/ 0 h 247650"/>
              <a:gd name="connsiteX2" fmla="*/ 3413125 w 3413125"/>
              <a:gd name="connsiteY2" fmla="*/ 247650 h 247650"/>
              <a:gd name="connsiteX3" fmla="*/ 0 w 3413125"/>
              <a:gd name="connsiteY3" fmla="*/ 247650 h 247650"/>
              <a:gd name="connsiteX4" fmla="*/ 0 w 3413125"/>
              <a:gd name="connsiteY4" fmla="*/ 0 h 247650"/>
              <a:gd name="connsiteX0" fmla="*/ 0 w 3413125"/>
              <a:gd name="connsiteY0" fmla="*/ 0 h 247650"/>
              <a:gd name="connsiteX1" fmla="*/ 3153569 w 3413125"/>
              <a:gd name="connsiteY1" fmla="*/ 0 h 247650"/>
              <a:gd name="connsiteX2" fmla="*/ 3413125 w 3413125"/>
              <a:gd name="connsiteY2" fmla="*/ 247650 h 247650"/>
              <a:gd name="connsiteX3" fmla="*/ 0 w 3413125"/>
              <a:gd name="connsiteY3" fmla="*/ 247650 h 247650"/>
              <a:gd name="connsiteX4" fmla="*/ 0 w 3413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25" h="247650">
                <a:moveTo>
                  <a:pt x="0" y="0"/>
                </a:moveTo>
                <a:lnTo>
                  <a:pt x="3153569" y="0"/>
                </a:lnTo>
                <a:lnTo>
                  <a:pt x="3413125" y="247650"/>
                </a:lnTo>
                <a:lnTo>
                  <a:pt x="0" y="247650"/>
                </a:lnTo>
                <a:lnTo>
                  <a:pt x="0" y="0"/>
                </a:lnTo>
                <a:close/>
              </a:path>
            </a:pathLst>
          </a:custGeom>
          <a:solidFill>
            <a:schemeClr val="accent2"/>
          </a:solidFill>
        </p:spPr>
        <p:txBody>
          <a:bodyPr lIns="108000" anchor="ctr" anchorCtr="0"/>
          <a:lstStyle>
            <a:lvl1pPr>
              <a:defRPr sz="750" b="0">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49111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67904" y="1795463"/>
            <a:ext cx="4020300" cy="261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55797" y="1795462"/>
            <a:ext cx="4020300" cy="2612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3306529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67904" y="1795463"/>
            <a:ext cx="2559600" cy="261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292200" y="1795462"/>
            <a:ext cx="2559600" cy="2612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8" name="Content Placeholder 3"/>
          <p:cNvSpPr>
            <a:spLocks noGrp="1"/>
          </p:cNvSpPr>
          <p:nvPr>
            <p:ph sz="half" idx="13"/>
          </p:nvPr>
        </p:nvSpPr>
        <p:spPr>
          <a:xfrm>
            <a:off x="6216497" y="1795462"/>
            <a:ext cx="2559600" cy="2612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4894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67904" y="1795463"/>
            <a:ext cx="2559600" cy="261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292200" y="1795462"/>
            <a:ext cx="2559600" cy="2612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10" name="Text Placeholder 9"/>
          <p:cNvSpPr>
            <a:spLocks noGrp="1"/>
          </p:cNvSpPr>
          <p:nvPr>
            <p:ph type="body" sz="quarter" idx="13" hasCustomPrompt="1"/>
          </p:nvPr>
        </p:nvSpPr>
        <p:spPr>
          <a:xfrm>
            <a:off x="6216497" y="1795463"/>
            <a:ext cx="2559601" cy="2612231"/>
          </a:xfrm>
        </p:spPr>
        <p:txBody>
          <a:bodyPr tIns="54000"/>
          <a:lstStyle>
            <a:lvl1pPr marL="270000" indent="-270000">
              <a:lnSpc>
                <a:spcPct val="80000"/>
              </a:lnSpc>
              <a:spcBef>
                <a:spcPts val="2400"/>
              </a:spcBef>
              <a:spcAft>
                <a:spcPts val="0"/>
              </a:spcAft>
              <a:buClr>
                <a:schemeClr val="accent2"/>
              </a:buClr>
              <a:buFontTx/>
              <a:buBlip>
                <a:blip r:embed="rId2"/>
              </a:buBlip>
              <a:defRPr sz="4500" b="0" spc="-150" baseline="0">
                <a:solidFill>
                  <a:schemeClr val="accent1"/>
                </a:solidFill>
              </a:defRPr>
            </a:lvl1pPr>
            <a:lvl2pPr marL="270000" indent="0">
              <a:lnSpc>
                <a:spcPct val="100000"/>
              </a:lnSpc>
              <a:spcBef>
                <a:spcPts val="0"/>
              </a:spcBef>
              <a:spcAft>
                <a:spcPts val="0"/>
              </a:spcAft>
              <a:buFontTx/>
              <a:buNone/>
              <a:defRPr sz="750"/>
            </a:lvl2pPr>
          </a:lstStyle>
          <a:p>
            <a:pPr lvl="0"/>
            <a:r>
              <a:rPr lang="en-US"/>
              <a:t>00.0%</a:t>
            </a:r>
          </a:p>
          <a:p>
            <a:pPr lvl="1"/>
            <a:r>
              <a:rPr lang="en-US"/>
              <a:t>Supporting text</a:t>
            </a:r>
            <a:endParaRPr lang="en-GB"/>
          </a:p>
        </p:txBody>
      </p:sp>
    </p:spTree>
    <p:extLst>
      <p:ext uri="{BB962C8B-B14F-4D97-AF65-F5344CB8AC3E}">
        <p14:creationId xmlns:p14="http://schemas.microsoft.com/office/powerpoint/2010/main" val="2188746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367903" y="1795463"/>
            <a:ext cx="5535000" cy="2612232"/>
          </a:xfrm>
        </p:spPr>
        <p:txBody>
          <a:bodyPr tIns="0">
            <a:noAutofit/>
          </a:bodyPr>
          <a:lstStyle>
            <a:lvl1pPr marL="367200" indent="-367200">
              <a:buSzPct val="120000"/>
              <a:buFontTx/>
              <a:buBlip>
                <a:blip r:embed="rId2"/>
              </a:buBlip>
              <a:defRPr sz="1725" b="0">
                <a:solidFill>
                  <a:schemeClr val="tx1"/>
                </a:solidFill>
              </a:defRPr>
            </a:lvl1pPr>
            <a:lvl2pPr marL="367200" indent="0">
              <a:buClr>
                <a:schemeClr val="accent2"/>
              </a:buClr>
              <a:buSzPct val="80000"/>
              <a:buFont typeface="Wingdings 3" panose="05040102010807070707" pitchFamily="18" charset="2"/>
              <a:buNone/>
              <a:defRPr sz="1725" baseline="0"/>
            </a:lvl2pPr>
            <a:lvl3pPr marL="502200" indent="-135000">
              <a:spcBef>
                <a:spcPts val="1350"/>
              </a:spcBef>
              <a:defRPr sz="750"/>
            </a:lvl3pPr>
          </a:lstStyle>
          <a:p>
            <a:pPr lvl="0"/>
            <a:r>
              <a:rPr lang="en-US"/>
              <a:t>Quote (level 1)</a:t>
            </a:r>
          </a:p>
          <a:p>
            <a:pPr lvl="1"/>
            <a:r>
              <a:rPr lang="en-US"/>
              <a:t>Continuation paras (level 2)</a:t>
            </a:r>
          </a:p>
          <a:p>
            <a:pPr lvl="2"/>
            <a:r>
              <a:rPr lang="en-GB"/>
              <a:t>Source (level 3)</a:t>
            </a:r>
          </a:p>
        </p:txBody>
      </p:sp>
      <p:sp>
        <p:nvSpPr>
          <p:cNvPr id="8" name="Picture Placeholder 7"/>
          <p:cNvSpPr>
            <a:spLocks noGrp="1"/>
          </p:cNvSpPr>
          <p:nvPr>
            <p:ph type="pic" sz="quarter" idx="14"/>
          </p:nvPr>
        </p:nvSpPr>
        <p:spPr>
          <a:xfrm>
            <a:off x="6202997" y="1835944"/>
            <a:ext cx="2573100" cy="2571750"/>
          </a:xfrm>
        </p:spPr>
        <p:txBody>
          <a:bodyPr/>
          <a:lstStyle>
            <a:lvl1pPr>
              <a:defRPr sz="75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258593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903" y="2154600"/>
            <a:ext cx="5400000" cy="456394"/>
          </a:xfrm>
        </p:spPr>
        <p:txBody>
          <a:bodyPr bIns="54000" anchor="t" anchorCtr="0">
            <a:noAutofit/>
          </a:bodyPr>
          <a:lstStyle>
            <a:lvl1pPr>
              <a:lnSpc>
                <a:spcPct val="90000"/>
              </a:lnSpc>
              <a:defRPr sz="3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367903" y="2610993"/>
            <a:ext cx="5400000" cy="1242000"/>
          </a:xfrm>
        </p:spPr>
        <p:txBody>
          <a:bodyPr>
            <a:noAutofit/>
          </a:bodyPr>
          <a:lstStyle>
            <a:lvl1pPr marL="0" indent="0">
              <a:lnSpc>
                <a:spcPct val="90000"/>
              </a:lnSpc>
              <a:buNone/>
              <a:defRPr sz="3000" b="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2715816" y="5150531"/>
            <a:ext cx="4204097" cy="135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8371097" y="5152838"/>
            <a:ext cx="405000" cy="216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904" y="367903"/>
            <a:ext cx="1028700" cy="370862"/>
          </a:xfrm>
          <a:prstGeom prst="rect">
            <a:avLst/>
          </a:prstGeom>
        </p:spPr>
      </p:pic>
      <p:sp>
        <p:nvSpPr>
          <p:cNvPr id="8" name="Right Triangle 7"/>
          <p:cNvSpPr/>
          <p:nvPr userDrawn="1"/>
        </p:nvSpPr>
        <p:spPr>
          <a:xfrm flipH="1">
            <a:off x="4146946" y="2255639"/>
            <a:ext cx="4997054" cy="288786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050"/>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5" y="2241303"/>
            <a:ext cx="160734" cy="188688"/>
          </a:xfrm>
          <a:prstGeom prst="rect">
            <a:avLst/>
          </a:prstGeom>
        </p:spPr>
      </p:pic>
    </p:spTree>
    <p:extLst>
      <p:ext uri="{BB962C8B-B14F-4D97-AF65-F5344CB8AC3E}">
        <p14:creationId xmlns:p14="http://schemas.microsoft.com/office/powerpoint/2010/main" val="3229707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367903" y="2154600"/>
            <a:ext cx="5400000" cy="456394"/>
          </a:xfrm>
        </p:spPr>
        <p:txBody>
          <a:bodyPr bIns="54000" anchor="t" anchorCtr="0">
            <a:noAutofit/>
          </a:bodyPr>
          <a:lstStyle>
            <a:lvl1pPr>
              <a:lnSpc>
                <a:spcPct val="90000"/>
              </a:lnSpc>
              <a:defRPr sz="3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367903" y="2610993"/>
            <a:ext cx="5400000" cy="1242000"/>
          </a:xfrm>
        </p:spPr>
        <p:txBody>
          <a:bodyPr>
            <a:noAutofit/>
          </a:bodyPr>
          <a:lstStyle>
            <a:lvl1pPr marL="0" indent="0">
              <a:lnSpc>
                <a:spcPct val="90000"/>
              </a:lnSpc>
              <a:buNone/>
              <a:defRPr sz="3000" b="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2701528" y="5149744"/>
            <a:ext cx="4204097" cy="135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8371097" y="5152838"/>
            <a:ext cx="405000" cy="216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904" y="367903"/>
            <a:ext cx="1028700" cy="370862"/>
          </a:xfrm>
          <a:prstGeom prst="rect">
            <a:avLst/>
          </a:prstGeom>
        </p:spPr>
      </p:pic>
      <p:sp>
        <p:nvSpPr>
          <p:cNvPr id="8" name="Right Triangle 7"/>
          <p:cNvSpPr/>
          <p:nvPr userDrawn="1"/>
        </p:nvSpPr>
        <p:spPr>
          <a:xfrm flipH="1">
            <a:off x="6215062" y="3450829"/>
            <a:ext cx="2928938" cy="169267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050"/>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5" y="2241303"/>
            <a:ext cx="160734" cy="188688"/>
          </a:xfrm>
          <a:prstGeom prst="rect">
            <a:avLst/>
          </a:prstGeom>
        </p:spPr>
      </p:pic>
      <p:sp>
        <p:nvSpPr>
          <p:cNvPr id="10" name="Right Triangle 9"/>
          <p:cNvSpPr/>
          <p:nvPr userDrawn="1"/>
        </p:nvSpPr>
        <p:spPr>
          <a:xfrm rot="10800000">
            <a:off x="2393270" y="1678"/>
            <a:ext cx="6749267" cy="390048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050"/>
          </a:p>
        </p:txBody>
      </p:sp>
    </p:spTree>
    <p:extLst>
      <p:ext uri="{BB962C8B-B14F-4D97-AF65-F5344CB8AC3E}">
        <p14:creationId xmlns:p14="http://schemas.microsoft.com/office/powerpoint/2010/main" val="341026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1 Line) and Content">
  <p:cSld name="Title (1 Line) and Content">
    <p:spTree>
      <p:nvGrpSpPr>
        <p:cNvPr id="1" name="Shape 38"/>
        <p:cNvGrpSpPr/>
        <p:nvPr/>
      </p:nvGrpSpPr>
      <p:grpSpPr>
        <a:xfrm>
          <a:off x="0" y="0"/>
          <a:ext cx="0" cy="0"/>
          <a:chOff x="0" y="0"/>
          <a:chExt cx="0" cy="0"/>
        </a:xfrm>
      </p:grpSpPr>
      <p:sp>
        <p:nvSpPr>
          <p:cNvPr id="39" name="Google Shape;39;p55"/>
          <p:cNvSpPr txBox="1">
            <a:spLocks noGrp="1"/>
          </p:cNvSpPr>
          <p:nvPr>
            <p:ph type="body" idx="1"/>
          </p:nvPr>
        </p:nvSpPr>
        <p:spPr>
          <a:xfrm>
            <a:off x="628650" y="1149182"/>
            <a:ext cx="7886700" cy="32190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3F3F3F"/>
              </a:buClr>
              <a:buSzPts val="2800"/>
              <a:buFont typeface="Arial"/>
              <a:buNone/>
              <a:defRPr sz="2800" b="1" i="0">
                <a:solidFill>
                  <a:srgbClr val="3F3F3F"/>
                </a:solidFill>
                <a:latin typeface="Roboto Light"/>
                <a:ea typeface="Roboto Light"/>
                <a:cs typeface="Roboto Light"/>
                <a:sym typeface="Roboto Light"/>
              </a:defRPr>
            </a:lvl1pPr>
            <a:lvl2pPr marL="914400" lvl="1" indent="-355600" algn="l">
              <a:lnSpc>
                <a:spcPct val="100000"/>
              </a:lnSpc>
              <a:spcBef>
                <a:spcPts val="500"/>
              </a:spcBef>
              <a:spcAft>
                <a:spcPts val="0"/>
              </a:spcAft>
              <a:buClr>
                <a:srgbClr val="7F7F7F"/>
              </a:buClr>
              <a:buSzPts val="2000"/>
              <a:buFont typeface="Arial"/>
              <a:buChar char="•"/>
              <a:defRPr sz="2000" b="1" i="0">
                <a:solidFill>
                  <a:srgbClr val="7F7F7F"/>
                </a:solidFill>
                <a:latin typeface="Roboto Light"/>
                <a:ea typeface="Roboto Light"/>
                <a:cs typeface="Roboto Light"/>
                <a:sym typeface="Roboto Light"/>
              </a:defRPr>
            </a:lvl2pPr>
            <a:lvl3pPr marL="1371600" lvl="2" indent="-342900" algn="l">
              <a:lnSpc>
                <a:spcPct val="100000"/>
              </a:lnSpc>
              <a:spcBef>
                <a:spcPts val="500"/>
              </a:spcBef>
              <a:spcAft>
                <a:spcPts val="0"/>
              </a:spcAft>
              <a:buClr>
                <a:srgbClr val="7F7F7F"/>
              </a:buClr>
              <a:buSzPts val="1800"/>
              <a:buFont typeface="Arial"/>
              <a:buChar char="•"/>
              <a:defRPr sz="1800" b="1" i="0">
                <a:solidFill>
                  <a:srgbClr val="7F7F7F"/>
                </a:solidFill>
                <a:latin typeface="Roboto Light"/>
                <a:ea typeface="Roboto Light"/>
                <a:cs typeface="Roboto Light"/>
                <a:sym typeface="Roboto Light"/>
              </a:defRPr>
            </a:lvl3pPr>
            <a:lvl4pPr marL="1828800" lvl="3" indent="-330200" algn="l">
              <a:lnSpc>
                <a:spcPct val="100000"/>
              </a:lnSpc>
              <a:spcBef>
                <a:spcPts val="500"/>
              </a:spcBef>
              <a:spcAft>
                <a:spcPts val="0"/>
              </a:spcAft>
              <a:buClr>
                <a:srgbClr val="7F7F7F"/>
              </a:buClr>
              <a:buSzPts val="1600"/>
              <a:buFont typeface="Arial"/>
              <a:buChar char="•"/>
              <a:defRPr sz="1600" b="1" i="0">
                <a:solidFill>
                  <a:srgbClr val="7F7F7F"/>
                </a:solidFill>
                <a:latin typeface="Roboto Light"/>
                <a:ea typeface="Roboto Light"/>
                <a:cs typeface="Roboto Light"/>
                <a:sym typeface="Roboto Light"/>
              </a:defRPr>
            </a:lvl4pPr>
            <a:lvl5pPr marL="2286000" lvl="4" indent="-330200" algn="l">
              <a:lnSpc>
                <a:spcPct val="100000"/>
              </a:lnSpc>
              <a:spcBef>
                <a:spcPts val="500"/>
              </a:spcBef>
              <a:spcAft>
                <a:spcPts val="0"/>
              </a:spcAft>
              <a:buClr>
                <a:srgbClr val="7F7F7F"/>
              </a:buClr>
              <a:buSzPts val="1600"/>
              <a:buFont typeface="Arial"/>
              <a:buChar char="•"/>
              <a:defRPr sz="1600" b="1" i="0">
                <a:solidFill>
                  <a:srgbClr val="7F7F7F"/>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5"/>
          <p:cNvSpPr/>
          <p:nvPr/>
        </p:nvSpPr>
        <p:spPr>
          <a:xfrm>
            <a:off x="0" y="0"/>
            <a:ext cx="9144000" cy="898800"/>
          </a:xfrm>
          <a:prstGeom prst="rect">
            <a:avLst/>
          </a:prstGeom>
          <a:solidFill>
            <a:srgbClr val="795B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41" name="Google Shape;41;p5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355397" y="4726925"/>
            <a:ext cx="652478" cy="168269"/>
          </a:xfrm>
          <a:prstGeom prst="rect">
            <a:avLst/>
          </a:prstGeom>
          <a:noFill/>
          <a:ln>
            <a:noFill/>
          </a:ln>
        </p:spPr>
      </p:pic>
      <p:sp>
        <p:nvSpPr>
          <p:cNvPr id="42" name="Google Shape;42;p55"/>
          <p:cNvSpPr txBox="1">
            <a:spLocks noGrp="1"/>
          </p:cNvSpPr>
          <p:nvPr>
            <p:ph type="dt" idx="10"/>
          </p:nvPr>
        </p:nvSpPr>
        <p:spPr>
          <a:xfrm>
            <a:off x="628650" y="476726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1" i="0">
                <a:solidFill>
                  <a:srgbClr val="A5A5A5"/>
                </a:solidFill>
                <a:latin typeface="Roboto Light"/>
                <a:ea typeface="Roboto Light"/>
                <a:cs typeface="Roboto Light"/>
                <a:sym typeface="Robot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3" name="Google Shape;43;p55"/>
          <p:cNvCxnSpPr/>
          <p:nvPr/>
        </p:nvCxnSpPr>
        <p:spPr>
          <a:xfrm>
            <a:off x="628650" y="4567687"/>
            <a:ext cx="7886700" cy="0"/>
          </a:xfrm>
          <a:prstGeom prst="straightConnector1">
            <a:avLst/>
          </a:prstGeom>
          <a:noFill/>
          <a:ln w="9525" cap="flat" cmpd="sng">
            <a:solidFill>
              <a:srgbClr val="5960A8">
                <a:alpha val="24313"/>
              </a:srgbClr>
            </a:solidFill>
            <a:prstDash val="solid"/>
            <a:miter lim="800000"/>
            <a:headEnd type="none" w="sm" len="sm"/>
            <a:tailEnd type="none" w="sm" len="sm"/>
          </a:ln>
        </p:spPr>
      </p:cxnSp>
      <p:sp>
        <p:nvSpPr>
          <p:cNvPr id="44" name="Google Shape;44;p55"/>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Roboto"/>
              <a:buNone/>
              <a:defRPr sz="3600" b="0"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spTree>
      <p:nvGrpSpPr>
        <p:cNvPr id="1" name=""/>
        <p:cNvGrpSpPr/>
        <p:nvPr/>
      </p:nvGrpSpPr>
      <p:grpSpPr>
        <a:xfrm>
          <a:off x="0" y="0"/>
          <a:ext cx="0" cy="0"/>
          <a:chOff x="0" y="0"/>
          <a:chExt cx="0" cy="0"/>
        </a:xfrm>
      </p:grpSpPr>
      <p:sp>
        <p:nvSpPr>
          <p:cNvPr id="2" name="Title 1"/>
          <p:cNvSpPr>
            <a:spLocks noGrp="1"/>
          </p:cNvSpPr>
          <p:nvPr>
            <p:ph type="title"/>
          </p:nvPr>
        </p:nvSpPr>
        <p:spPr>
          <a:xfrm>
            <a:off x="367903" y="2154600"/>
            <a:ext cx="5400000" cy="456394"/>
          </a:xfrm>
        </p:spPr>
        <p:txBody>
          <a:bodyPr bIns="54000" anchor="t" anchorCtr="0">
            <a:noAutofit/>
          </a:bodyPr>
          <a:lstStyle>
            <a:lvl1pPr>
              <a:lnSpc>
                <a:spcPct val="90000"/>
              </a:lnSpc>
              <a:defRPr sz="3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367903" y="2610993"/>
            <a:ext cx="5400000" cy="1242000"/>
          </a:xfrm>
        </p:spPr>
        <p:txBody>
          <a:bodyPr>
            <a:noAutofit/>
          </a:bodyPr>
          <a:lstStyle>
            <a:lvl1pPr marL="0" indent="0">
              <a:lnSpc>
                <a:spcPct val="90000"/>
              </a:lnSpc>
              <a:buNone/>
              <a:defRPr sz="3000" b="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2701528" y="5149744"/>
            <a:ext cx="4204097" cy="135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8371097" y="5152838"/>
            <a:ext cx="405000" cy="216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904" y="367903"/>
            <a:ext cx="1028700" cy="37086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5" y="2241303"/>
            <a:ext cx="160734" cy="188688"/>
          </a:xfrm>
          <a:prstGeom prst="rect">
            <a:avLst/>
          </a:prstGeom>
        </p:spPr>
      </p:pic>
      <p:sp>
        <p:nvSpPr>
          <p:cNvPr id="10" name="Right Triangle 9"/>
          <p:cNvSpPr/>
          <p:nvPr userDrawn="1"/>
        </p:nvSpPr>
        <p:spPr>
          <a:xfrm rot="10800000">
            <a:off x="3980532" y="0"/>
            <a:ext cx="5163468" cy="2984034"/>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050"/>
          </a:p>
        </p:txBody>
      </p:sp>
    </p:spTree>
    <p:extLst>
      <p:ext uri="{BB962C8B-B14F-4D97-AF65-F5344CB8AC3E}">
        <p14:creationId xmlns:p14="http://schemas.microsoft.com/office/powerpoint/2010/main" val="1774550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903" y="2154600"/>
            <a:ext cx="5400000" cy="456394"/>
          </a:xfrm>
        </p:spPr>
        <p:txBody>
          <a:bodyPr bIns="54000" anchor="t" anchorCtr="0">
            <a:noAutofit/>
          </a:bodyPr>
          <a:lstStyle>
            <a:lvl1pPr>
              <a:lnSpc>
                <a:spcPct val="90000"/>
              </a:lnSpc>
              <a:defRPr sz="30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367903" y="2610993"/>
            <a:ext cx="5400000" cy="1242000"/>
          </a:xfrm>
        </p:spPr>
        <p:txBody>
          <a:bodyPr>
            <a:noAutofit/>
          </a:bodyPr>
          <a:lstStyle>
            <a:lvl1pPr marL="0" indent="0">
              <a:lnSpc>
                <a:spcPct val="90000"/>
              </a:lnSpc>
              <a:buNone/>
              <a:defRPr sz="3000" b="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2701528" y="5152838"/>
            <a:ext cx="4204097" cy="135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8371097" y="5152838"/>
            <a:ext cx="405000" cy="216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7952" y="367903"/>
            <a:ext cx="1028604" cy="37086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785" y="2241303"/>
            <a:ext cx="160734" cy="188688"/>
          </a:xfrm>
          <a:prstGeom prst="rect">
            <a:avLst/>
          </a:prstGeom>
        </p:spPr>
      </p:pic>
    </p:spTree>
    <p:extLst>
      <p:ext uri="{BB962C8B-B14F-4D97-AF65-F5344CB8AC3E}">
        <p14:creationId xmlns:p14="http://schemas.microsoft.com/office/powerpoint/2010/main" val="161862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atter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l="1" t="21407" r="38481" b="40746"/>
          <a:stretch/>
        </p:blipFill>
        <p:spPr>
          <a:xfrm>
            <a:off x="-1048481" y="814171"/>
            <a:ext cx="10203163" cy="4338667"/>
          </a:xfrm>
          <a:prstGeom prst="rect">
            <a:avLst/>
          </a:prstGeom>
        </p:spPr>
      </p:pic>
      <p:sp>
        <p:nvSpPr>
          <p:cNvPr id="2" name="Title 1"/>
          <p:cNvSpPr>
            <a:spLocks noGrp="1"/>
          </p:cNvSpPr>
          <p:nvPr>
            <p:ph type="title"/>
          </p:nvPr>
        </p:nvSpPr>
        <p:spPr>
          <a:xfrm>
            <a:off x="367903" y="2154600"/>
            <a:ext cx="5400000" cy="456394"/>
          </a:xfrm>
        </p:spPr>
        <p:txBody>
          <a:bodyPr bIns="54000" anchor="t" anchorCtr="0">
            <a:noAutofit/>
          </a:bodyPr>
          <a:lstStyle>
            <a:lvl1pPr>
              <a:lnSpc>
                <a:spcPct val="90000"/>
              </a:lnSpc>
              <a:defRPr sz="3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367903" y="2610993"/>
            <a:ext cx="4401000" cy="486000"/>
          </a:xfrm>
        </p:spPr>
        <p:txBody>
          <a:bodyPr>
            <a:noAutofit/>
          </a:bodyPr>
          <a:lstStyle>
            <a:lvl1pPr marL="0" indent="0">
              <a:lnSpc>
                <a:spcPct val="90000"/>
              </a:lnSpc>
              <a:buNone/>
              <a:defRPr sz="3000" b="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2737247" y="5152838"/>
            <a:ext cx="4204097" cy="135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8371097" y="5152838"/>
            <a:ext cx="405000" cy="216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7904" y="367903"/>
            <a:ext cx="1028700" cy="37086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785" y="2241303"/>
            <a:ext cx="160734" cy="188688"/>
          </a:xfrm>
          <a:prstGeom prst="rect">
            <a:avLst/>
          </a:prstGeom>
        </p:spPr>
      </p:pic>
    </p:spTree>
    <p:extLst>
      <p:ext uri="{BB962C8B-B14F-4D97-AF65-F5344CB8AC3E}">
        <p14:creationId xmlns:p14="http://schemas.microsoft.com/office/powerpoint/2010/main" val="5587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457493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
        <p:nvSpPr>
          <p:cNvPr id="4" name="Slide Number Placeholder 3"/>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401834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Teal Theme 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7038ED-0BB2-464A-8341-7A3970841968}"/>
              </a:ext>
            </a:extLst>
          </p:cNvPr>
          <p:cNvSpPr>
            <a:spLocks noGrp="1"/>
          </p:cNvSpPr>
          <p:nvPr>
            <p:ph type="ctrTitle"/>
          </p:nvPr>
        </p:nvSpPr>
        <p:spPr>
          <a:xfrm>
            <a:off x="430329" y="1784639"/>
            <a:ext cx="8283343" cy="787111"/>
          </a:xfrm>
          <a:prstGeom prst="rect">
            <a:avLst/>
          </a:prstGeom>
        </p:spPr>
        <p:txBody>
          <a:bodyPr/>
          <a:lstStyle>
            <a:lvl1pPr algn="ctr">
              <a:defRPr sz="3374" b="1" i="0" baseline="0">
                <a:solidFill>
                  <a:schemeClr val="bg1"/>
                </a:solidFill>
                <a:latin typeface="Sofia Pro" panose="00000500000000000000" pitchFamily="50" charset="0"/>
              </a:defRPr>
            </a:lvl1pPr>
          </a:lstStyle>
          <a:p>
            <a:endParaRPr lang="en-US" dirty="0"/>
          </a:p>
        </p:txBody>
      </p:sp>
      <p:sp>
        <p:nvSpPr>
          <p:cNvPr id="2" name="TextBox 1">
            <a:extLst>
              <a:ext uri="{FF2B5EF4-FFF2-40B4-BE49-F238E27FC236}">
                <a16:creationId xmlns:a16="http://schemas.microsoft.com/office/drawing/2014/main" id="{D1FAEB43-D94E-194F-AE10-7192C53BEC47}"/>
              </a:ext>
            </a:extLst>
          </p:cNvPr>
          <p:cNvSpPr txBox="1"/>
          <p:nvPr userDrawn="1"/>
        </p:nvSpPr>
        <p:spPr>
          <a:xfrm>
            <a:off x="1311837" y="3033920"/>
            <a:ext cx="514300" cy="514350"/>
          </a:xfrm>
          <a:prstGeom prst="rect">
            <a:avLst/>
          </a:prstGeom>
          <a:noFill/>
        </p:spPr>
        <p:txBody>
          <a:bodyPr wrap="none" rtlCol="0">
            <a:noAutofit/>
          </a:bodyPr>
          <a:lstStyle/>
          <a:p>
            <a:pPr algn="l"/>
            <a:endParaRPr lang="en-US" sz="2250" baseline="0" dirty="0">
              <a:solidFill>
                <a:schemeClr val="tx1"/>
              </a:solidFill>
              <a:latin typeface="Sofia Pro Light"/>
            </a:endParaRPr>
          </a:p>
        </p:txBody>
      </p:sp>
      <p:pic>
        <p:nvPicPr>
          <p:cNvPr id="4" name="Picture 3">
            <a:extLst>
              <a:ext uri="{FF2B5EF4-FFF2-40B4-BE49-F238E27FC236}">
                <a16:creationId xmlns:a16="http://schemas.microsoft.com/office/drawing/2014/main" id="{5E5B628A-1B8B-0E42-A908-D95A04284C6C}"/>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8" name="Footer Placeholder 1">
            <a:extLst>
              <a:ext uri="{FF2B5EF4-FFF2-40B4-BE49-F238E27FC236}">
                <a16:creationId xmlns:a16="http://schemas.microsoft.com/office/drawing/2014/main" id="{95EF39BF-84CD-374A-A27D-55CCA7BBB2D1}"/>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3404547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79D4A4-F2EA-4F4D-8541-281F81D9B107}"/>
              </a:ext>
            </a:extLst>
          </p:cNvPr>
          <p:cNvSpPr>
            <a:spLocks noGrp="1"/>
          </p:cNvSpPr>
          <p:nvPr>
            <p:ph type="body" sz="quarter" idx="13"/>
          </p:nvPr>
        </p:nvSpPr>
        <p:spPr>
          <a:xfrm>
            <a:off x="424298" y="1414462"/>
            <a:ext cx="8289373" cy="3240405"/>
          </a:xfrm>
        </p:spPr>
        <p:txBody>
          <a:bodyPr/>
          <a:lstStyle>
            <a:lvl1pPr>
              <a:defRPr sz="2250" baseline="0">
                <a:solidFill>
                  <a:schemeClr val="bg1"/>
                </a:solidFill>
                <a:latin typeface="Sofia Pro Light"/>
              </a:defRPr>
            </a:lvl1pPr>
            <a:lvl2pPr>
              <a:defRPr sz="1687" baseline="0">
                <a:solidFill>
                  <a:schemeClr val="bg1"/>
                </a:solidFill>
                <a:latin typeface="Sofia Pro Light"/>
              </a:defRPr>
            </a:lvl2pPr>
            <a:lvl3pPr>
              <a:defRPr sz="1687" baseline="0">
                <a:solidFill>
                  <a:schemeClr val="bg1"/>
                </a:solidFill>
                <a:latin typeface="Sofia Pro Light"/>
              </a:defRPr>
            </a:lvl3pPr>
            <a:lvl4pPr>
              <a:defRPr sz="1687" baseline="0">
                <a:solidFill>
                  <a:schemeClr val="bg1"/>
                </a:solidFill>
                <a:latin typeface="Sofia Pro Light"/>
              </a:defRPr>
            </a:lvl4pPr>
            <a:lvl5pPr>
              <a:defRPr sz="1687" baseline="0">
                <a:solidFill>
                  <a:schemeClr val="bg1"/>
                </a:solidFill>
                <a:latin typeface="Sofia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descr="Title">
            <a:extLst>
              <a:ext uri="{FF2B5EF4-FFF2-40B4-BE49-F238E27FC236}">
                <a16:creationId xmlns:a16="http://schemas.microsoft.com/office/drawing/2014/main" id="{985659E6-9DAD-424F-9D43-AA62055415F1}"/>
              </a:ext>
            </a:extLst>
          </p:cNvPr>
          <p:cNvSpPr>
            <a:spLocks noGrp="1"/>
          </p:cNvSpPr>
          <p:nvPr>
            <p:ph type="ctrTitle" hasCustomPrompt="1"/>
          </p:nvPr>
        </p:nvSpPr>
        <p:spPr>
          <a:xfrm>
            <a:off x="424298" y="253025"/>
            <a:ext cx="6599328" cy="890961"/>
          </a:xfrm>
          <a:prstGeom prst="rect">
            <a:avLst/>
          </a:prstGeom>
        </p:spPr>
        <p:txBody>
          <a:bodyPr lIns="0" tIns="0" rIns="0" bIns="0" anchor="b"/>
          <a:lstStyle>
            <a:lvl1pPr algn="l">
              <a:defRPr sz="3374" b="1" i="0" baseline="0">
                <a:solidFill>
                  <a:schemeClr val="bg1"/>
                </a:solidFill>
                <a:latin typeface="Sofia Pro" panose="00000500000000000000" pitchFamily="50" charset="0"/>
              </a:defRPr>
            </a:lvl1pPr>
          </a:lstStyle>
          <a:p>
            <a:r>
              <a:rPr lang="en-US" dirty="0"/>
              <a:t>Title</a:t>
            </a:r>
          </a:p>
        </p:txBody>
      </p:sp>
      <p:pic>
        <p:nvPicPr>
          <p:cNvPr id="6" name="Picture 5">
            <a:extLst>
              <a:ext uri="{FF2B5EF4-FFF2-40B4-BE49-F238E27FC236}">
                <a16:creationId xmlns:a16="http://schemas.microsoft.com/office/drawing/2014/main" id="{7BF73CBD-36BD-2F46-B5E8-B7084E5A1904}"/>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10" name="Footer Placeholder 1">
            <a:extLst>
              <a:ext uri="{FF2B5EF4-FFF2-40B4-BE49-F238E27FC236}">
                <a16:creationId xmlns:a16="http://schemas.microsoft.com/office/drawing/2014/main" id="{E9CA3E9B-5F33-134A-B415-CC0BA18D151D}"/>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3204933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Image and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79D4A4-F2EA-4F4D-8541-281F81D9B107}"/>
              </a:ext>
            </a:extLst>
          </p:cNvPr>
          <p:cNvSpPr>
            <a:spLocks noGrp="1"/>
          </p:cNvSpPr>
          <p:nvPr>
            <p:ph type="body" sz="quarter" idx="13"/>
          </p:nvPr>
        </p:nvSpPr>
        <p:spPr>
          <a:xfrm>
            <a:off x="5605868" y="1414462"/>
            <a:ext cx="3107803" cy="3240405"/>
          </a:xfrm>
        </p:spPr>
        <p:txBody>
          <a:bodyPr/>
          <a:lstStyle>
            <a:lvl1pPr>
              <a:defRPr sz="2250" baseline="0">
                <a:solidFill>
                  <a:schemeClr val="bg1"/>
                </a:solidFill>
                <a:latin typeface="Sofia Pro Light"/>
              </a:defRPr>
            </a:lvl1pPr>
            <a:lvl2pPr>
              <a:defRPr sz="1687" baseline="0">
                <a:solidFill>
                  <a:schemeClr val="bg1"/>
                </a:solidFill>
                <a:latin typeface="Sofia Pro Light"/>
              </a:defRPr>
            </a:lvl2pPr>
            <a:lvl3pPr>
              <a:defRPr sz="1687" baseline="0">
                <a:solidFill>
                  <a:schemeClr val="bg1"/>
                </a:solidFill>
                <a:latin typeface="Sofia Pro Light"/>
              </a:defRPr>
            </a:lvl3pPr>
            <a:lvl4pPr>
              <a:defRPr sz="1687" baseline="0">
                <a:solidFill>
                  <a:schemeClr val="bg1"/>
                </a:solidFill>
                <a:latin typeface="Sofia Pro Light"/>
              </a:defRPr>
            </a:lvl4pPr>
            <a:lvl5pPr>
              <a:defRPr sz="1687" baseline="0">
                <a:solidFill>
                  <a:schemeClr val="bg1"/>
                </a:solidFill>
                <a:latin typeface="Sofia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454242BF-9414-6040-8882-2F4BC6DB9210}"/>
              </a:ext>
            </a:extLst>
          </p:cNvPr>
          <p:cNvSpPr>
            <a:spLocks noGrp="1"/>
          </p:cNvSpPr>
          <p:nvPr>
            <p:ph type="pic" sz="quarter" idx="14"/>
          </p:nvPr>
        </p:nvSpPr>
        <p:spPr>
          <a:xfrm>
            <a:off x="430330" y="1414462"/>
            <a:ext cx="4995533" cy="3240405"/>
          </a:xfrm>
        </p:spPr>
        <p:txBody>
          <a:bodyPr/>
          <a:lstStyle/>
          <a:p>
            <a:endParaRPr lang="en-US" dirty="0"/>
          </a:p>
        </p:txBody>
      </p:sp>
      <p:sp>
        <p:nvSpPr>
          <p:cNvPr id="5" name="Title 1" descr="Title">
            <a:extLst>
              <a:ext uri="{FF2B5EF4-FFF2-40B4-BE49-F238E27FC236}">
                <a16:creationId xmlns:a16="http://schemas.microsoft.com/office/drawing/2014/main" id="{DFE1836E-2A9A-EB4A-8178-D07A0199ED26}"/>
              </a:ext>
            </a:extLst>
          </p:cNvPr>
          <p:cNvSpPr>
            <a:spLocks noGrp="1"/>
          </p:cNvSpPr>
          <p:nvPr>
            <p:ph type="ctrTitle" hasCustomPrompt="1"/>
          </p:nvPr>
        </p:nvSpPr>
        <p:spPr>
          <a:xfrm>
            <a:off x="424298" y="253025"/>
            <a:ext cx="6599328" cy="890961"/>
          </a:xfrm>
          <a:prstGeom prst="rect">
            <a:avLst/>
          </a:prstGeom>
        </p:spPr>
        <p:txBody>
          <a:bodyPr lIns="0" tIns="0" rIns="0" bIns="0" anchor="b"/>
          <a:lstStyle>
            <a:lvl1pPr algn="l">
              <a:defRPr sz="3374" b="1" i="0" baseline="0">
                <a:solidFill>
                  <a:schemeClr val="bg1"/>
                </a:solidFill>
                <a:latin typeface="Sofia Pro" panose="00000500000000000000" pitchFamily="50" charset="0"/>
              </a:defRPr>
            </a:lvl1pPr>
          </a:lstStyle>
          <a:p>
            <a:r>
              <a:rPr lang="en-US" dirty="0"/>
              <a:t>Title</a:t>
            </a:r>
          </a:p>
        </p:txBody>
      </p:sp>
      <p:pic>
        <p:nvPicPr>
          <p:cNvPr id="7" name="Picture 6">
            <a:extLst>
              <a:ext uri="{FF2B5EF4-FFF2-40B4-BE49-F238E27FC236}">
                <a16:creationId xmlns:a16="http://schemas.microsoft.com/office/drawing/2014/main" id="{5FA3F3FC-22BA-1941-B5C7-048B1C250788}"/>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11" name="Footer Placeholder 1">
            <a:extLst>
              <a:ext uri="{FF2B5EF4-FFF2-40B4-BE49-F238E27FC236}">
                <a16:creationId xmlns:a16="http://schemas.microsoft.com/office/drawing/2014/main" id="{E075EE66-07D6-564C-A344-1CFD344B4DA2}"/>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3705991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54242BF-9414-6040-8882-2F4BC6DB9210}"/>
              </a:ext>
            </a:extLst>
          </p:cNvPr>
          <p:cNvSpPr>
            <a:spLocks noGrp="1"/>
          </p:cNvSpPr>
          <p:nvPr>
            <p:ph type="pic" sz="quarter" idx="14"/>
          </p:nvPr>
        </p:nvSpPr>
        <p:spPr>
          <a:xfrm>
            <a:off x="430330" y="1414462"/>
            <a:ext cx="2591182" cy="3240405"/>
          </a:xfrm>
        </p:spPr>
        <p:txBody>
          <a:bodyPr/>
          <a:lstStyle/>
          <a:p>
            <a:endParaRPr lang="en-US" dirty="0"/>
          </a:p>
        </p:txBody>
      </p:sp>
      <p:sp>
        <p:nvSpPr>
          <p:cNvPr id="10" name="Picture Placeholder 2">
            <a:extLst>
              <a:ext uri="{FF2B5EF4-FFF2-40B4-BE49-F238E27FC236}">
                <a16:creationId xmlns:a16="http://schemas.microsoft.com/office/drawing/2014/main" id="{A614CC67-3F6B-B342-888E-2FAC4563729C}"/>
              </a:ext>
            </a:extLst>
          </p:cNvPr>
          <p:cNvSpPr>
            <a:spLocks noGrp="1"/>
          </p:cNvSpPr>
          <p:nvPr>
            <p:ph type="pic" sz="quarter" idx="15"/>
          </p:nvPr>
        </p:nvSpPr>
        <p:spPr>
          <a:xfrm>
            <a:off x="3276409" y="1414462"/>
            <a:ext cx="2591182" cy="3240405"/>
          </a:xfrm>
        </p:spPr>
        <p:txBody>
          <a:bodyPr/>
          <a:lstStyle/>
          <a:p>
            <a:endParaRPr lang="en-US" dirty="0"/>
          </a:p>
        </p:txBody>
      </p:sp>
      <p:sp>
        <p:nvSpPr>
          <p:cNvPr id="11" name="Picture Placeholder 2">
            <a:extLst>
              <a:ext uri="{FF2B5EF4-FFF2-40B4-BE49-F238E27FC236}">
                <a16:creationId xmlns:a16="http://schemas.microsoft.com/office/drawing/2014/main" id="{A1FDB7BA-4568-1D44-83BB-0CBE1627935D}"/>
              </a:ext>
            </a:extLst>
          </p:cNvPr>
          <p:cNvSpPr>
            <a:spLocks noGrp="1"/>
          </p:cNvSpPr>
          <p:nvPr>
            <p:ph type="pic" sz="quarter" idx="16"/>
          </p:nvPr>
        </p:nvSpPr>
        <p:spPr>
          <a:xfrm>
            <a:off x="6122489" y="1414462"/>
            <a:ext cx="2591182" cy="3240405"/>
          </a:xfrm>
        </p:spPr>
        <p:txBody>
          <a:bodyPr/>
          <a:lstStyle/>
          <a:p>
            <a:endParaRPr lang="en-US" dirty="0"/>
          </a:p>
        </p:txBody>
      </p:sp>
      <p:sp>
        <p:nvSpPr>
          <p:cNvPr id="6" name="Title 1" descr="Title">
            <a:extLst>
              <a:ext uri="{FF2B5EF4-FFF2-40B4-BE49-F238E27FC236}">
                <a16:creationId xmlns:a16="http://schemas.microsoft.com/office/drawing/2014/main" id="{F2559D2F-0C57-5D4C-B4C1-2432DD116F4A}"/>
              </a:ext>
            </a:extLst>
          </p:cNvPr>
          <p:cNvSpPr>
            <a:spLocks noGrp="1"/>
          </p:cNvSpPr>
          <p:nvPr>
            <p:ph type="ctrTitle" hasCustomPrompt="1"/>
          </p:nvPr>
        </p:nvSpPr>
        <p:spPr>
          <a:xfrm>
            <a:off x="424298" y="253025"/>
            <a:ext cx="6599328" cy="890961"/>
          </a:xfrm>
          <a:prstGeom prst="rect">
            <a:avLst/>
          </a:prstGeom>
        </p:spPr>
        <p:txBody>
          <a:bodyPr lIns="0" tIns="0" rIns="0" bIns="0" anchor="b"/>
          <a:lstStyle>
            <a:lvl1pPr algn="l">
              <a:defRPr sz="3374" b="1" i="0" baseline="0">
                <a:solidFill>
                  <a:schemeClr val="bg1"/>
                </a:solidFill>
                <a:latin typeface="Sofia Pro" panose="00000500000000000000" pitchFamily="50" charset="0"/>
              </a:defRPr>
            </a:lvl1pPr>
          </a:lstStyle>
          <a:p>
            <a:r>
              <a:rPr lang="en-US" dirty="0"/>
              <a:t>Title</a:t>
            </a:r>
          </a:p>
        </p:txBody>
      </p:sp>
      <p:pic>
        <p:nvPicPr>
          <p:cNvPr id="8" name="Picture 7">
            <a:extLst>
              <a:ext uri="{FF2B5EF4-FFF2-40B4-BE49-F238E27FC236}">
                <a16:creationId xmlns:a16="http://schemas.microsoft.com/office/drawing/2014/main" id="{DB7A42CE-A1DA-5948-9CF1-30EBB7681847}"/>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13" name="Footer Placeholder 1">
            <a:extLst>
              <a:ext uri="{FF2B5EF4-FFF2-40B4-BE49-F238E27FC236}">
                <a16:creationId xmlns:a16="http://schemas.microsoft.com/office/drawing/2014/main" id="{80DE2D05-1B01-D840-8732-7EACBE94C5F7}"/>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1774276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or 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020F7A-B834-DE43-855C-657E1B9C2E47}"/>
              </a:ext>
            </a:extLst>
          </p:cNvPr>
          <p:cNvPicPr>
            <a:picLocks noChangeAspect="1"/>
          </p:cNvPicPr>
          <p:nvPr userDrawn="1"/>
        </p:nvPicPr>
        <p:blipFill>
          <a:blip r:embed="rId2">
            <a:alphaModFix amt="20000"/>
          </a:blip>
          <a:stretch>
            <a:fillRect/>
          </a:stretch>
        </p:blipFill>
        <p:spPr>
          <a:xfrm flipH="1">
            <a:off x="5916059" y="1622150"/>
            <a:ext cx="2978653" cy="3043238"/>
          </a:xfrm>
          <a:prstGeom prst="rect">
            <a:avLst/>
          </a:prstGeom>
        </p:spPr>
      </p:pic>
      <p:sp>
        <p:nvSpPr>
          <p:cNvPr id="7" name="Title 1">
            <a:extLst>
              <a:ext uri="{FF2B5EF4-FFF2-40B4-BE49-F238E27FC236}">
                <a16:creationId xmlns:a16="http://schemas.microsoft.com/office/drawing/2014/main" id="{5D7038ED-0BB2-464A-8341-7A3970841968}"/>
              </a:ext>
            </a:extLst>
          </p:cNvPr>
          <p:cNvSpPr>
            <a:spLocks noGrp="1"/>
          </p:cNvSpPr>
          <p:nvPr>
            <p:ph type="ctrTitle" hasCustomPrompt="1"/>
          </p:nvPr>
        </p:nvSpPr>
        <p:spPr>
          <a:xfrm>
            <a:off x="1203337" y="1835468"/>
            <a:ext cx="6737327" cy="1918681"/>
          </a:xfrm>
          <a:prstGeom prst="rect">
            <a:avLst/>
          </a:prstGeom>
        </p:spPr>
        <p:txBody>
          <a:bodyPr/>
          <a:lstStyle>
            <a:lvl1pPr algn="l">
              <a:defRPr sz="3374" b="1" i="0" baseline="0">
                <a:solidFill>
                  <a:schemeClr val="bg1"/>
                </a:solidFill>
                <a:latin typeface="Sofia Pro" panose="00000500000000000000" pitchFamily="50" charset="0"/>
              </a:defRPr>
            </a:lvl1pPr>
          </a:lstStyle>
          <a:p>
            <a:r>
              <a:rPr lang="en-US" dirty="0"/>
              <a:t>Section header or quote</a:t>
            </a:r>
          </a:p>
        </p:txBody>
      </p:sp>
      <p:sp>
        <p:nvSpPr>
          <p:cNvPr id="8" name="Footer Placeholder 1">
            <a:extLst>
              <a:ext uri="{FF2B5EF4-FFF2-40B4-BE49-F238E27FC236}">
                <a16:creationId xmlns:a16="http://schemas.microsoft.com/office/drawing/2014/main" id="{252FAE44-FA12-6D49-BF8F-0D8D1AC6CB03}"/>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149556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Lines) and Content">
  <p:cSld name="Title (2 Lines) and Content">
    <p:spTree>
      <p:nvGrpSpPr>
        <p:cNvPr id="1" name="Shape 50"/>
        <p:cNvGrpSpPr/>
        <p:nvPr/>
      </p:nvGrpSpPr>
      <p:grpSpPr>
        <a:xfrm>
          <a:off x="0" y="0"/>
          <a:ext cx="0" cy="0"/>
          <a:chOff x="0" y="0"/>
          <a:chExt cx="0" cy="0"/>
        </a:xfrm>
      </p:grpSpPr>
      <p:sp>
        <p:nvSpPr>
          <p:cNvPr id="51" name="Google Shape;51;p63"/>
          <p:cNvSpPr/>
          <p:nvPr/>
        </p:nvSpPr>
        <p:spPr>
          <a:xfrm>
            <a:off x="0" y="0"/>
            <a:ext cx="9144000" cy="1061700"/>
          </a:xfrm>
          <a:prstGeom prst="rect">
            <a:avLst/>
          </a:prstGeom>
          <a:solidFill>
            <a:srgbClr val="795B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52" name="Google Shape;52;p63"/>
          <p:cNvSpPr txBox="1">
            <a:spLocks noGrp="1"/>
          </p:cNvSpPr>
          <p:nvPr>
            <p:ph type="title"/>
          </p:nvPr>
        </p:nvSpPr>
        <p:spPr>
          <a:xfrm>
            <a:off x="628650" y="63598"/>
            <a:ext cx="7886700" cy="994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Roboto"/>
              <a:buNone/>
              <a:defRPr sz="3200" b="0"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3"/>
          <p:cNvSpPr txBox="1">
            <a:spLocks noGrp="1"/>
          </p:cNvSpPr>
          <p:nvPr>
            <p:ph type="body" idx="1"/>
          </p:nvPr>
        </p:nvSpPr>
        <p:spPr>
          <a:xfrm>
            <a:off x="628650" y="1315996"/>
            <a:ext cx="7886700" cy="3052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3F3F3F"/>
              </a:buClr>
              <a:buSzPts val="2800"/>
              <a:buFont typeface="Arial"/>
              <a:buNone/>
              <a:defRPr sz="2800" b="1" i="0">
                <a:solidFill>
                  <a:srgbClr val="3F3F3F"/>
                </a:solidFill>
                <a:latin typeface="Roboto Light"/>
                <a:ea typeface="Roboto Light"/>
                <a:cs typeface="Roboto Light"/>
                <a:sym typeface="Roboto Light"/>
              </a:defRPr>
            </a:lvl1pPr>
            <a:lvl2pPr marL="914400" lvl="1" indent="-355600" algn="l">
              <a:lnSpc>
                <a:spcPct val="100000"/>
              </a:lnSpc>
              <a:spcBef>
                <a:spcPts val="500"/>
              </a:spcBef>
              <a:spcAft>
                <a:spcPts val="0"/>
              </a:spcAft>
              <a:buClr>
                <a:srgbClr val="7F7F7F"/>
              </a:buClr>
              <a:buSzPts val="2000"/>
              <a:buFont typeface="Arial"/>
              <a:buChar char="•"/>
              <a:defRPr sz="2000" b="1" i="0">
                <a:solidFill>
                  <a:srgbClr val="7F7F7F"/>
                </a:solidFill>
                <a:latin typeface="Roboto Light"/>
                <a:ea typeface="Roboto Light"/>
                <a:cs typeface="Roboto Light"/>
                <a:sym typeface="Roboto Light"/>
              </a:defRPr>
            </a:lvl2pPr>
            <a:lvl3pPr marL="1371600" lvl="2" indent="-342900" algn="l">
              <a:lnSpc>
                <a:spcPct val="100000"/>
              </a:lnSpc>
              <a:spcBef>
                <a:spcPts val="500"/>
              </a:spcBef>
              <a:spcAft>
                <a:spcPts val="0"/>
              </a:spcAft>
              <a:buClr>
                <a:srgbClr val="7F7F7F"/>
              </a:buClr>
              <a:buSzPts val="1800"/>
              <a:buFont typeface="Arial"/>
              <a:buChar char="•"/>
              <a:defRPr sz="1800" b="1" i="0">
                <a:solidFill>
                  <a:srgbClr val="7F7F7F"/>
                </a:solidFill>
                <a:latin typeface="Roboto Light"/>
                <a:ea typeface="Roboto Light"/>
                <a:cs typeface="Roboto Light"/>
                <a:sym typeface="Roboto Light"/>
              </a:defRPr>
            </a:lvl3pPr>
            <a:lvl4pPr marL="1828800" lvl="3" indent="-330200" algn="l">
              <a:lnSpc>
                <a:spcPct val="100000"/>
              </a:lnSpc>
              <a:spcBef>
                <a:spcPts val="500"/>
              </a:spcBef>
              <a:spcAft>
                <a:spcPts val="0"/>
              </a:spcAft>
              <a:buClr>
                <a:srgbClr val="7F7F7F"/>
              </a:buClr>
              <a:buSzPts val="1600"/>
              <a:buFont typeface="Arial"/>
              <a:buChar char="•"/>
              <a:defRPr sz="1600" b="1" i="0">
                <a:solidFill>
                  <a:srgbClr val="7F7F7F"/>
                </a:solidFill>
                <a:latin typeface="Roboto Light"/>
                <a:ea typeface="Roboto Light"/>
                <a:cs typeface="Roboto Light"/>
                <a:sym typeface="Roboto Light"/>
              </a:defRPr>
            </a:lvl4pPr>
            <a:lvl5pPr marL="2286000" lvl="4" indent="-330200" algn="l">
              <a:lnSpc>
                <a:spcPct val="100000"/>
              </a:lnSpc>
              <a:spcBef>
                <a:spcPts val="500"/>
              </a:spcBef>
              <a:spcAft>
                <a:spcPts val="0"/>
              </a:spcAft>
              <a:buClr>
                <a:srgbClr val="7F7F7F"/>
              </a:buClr>
              <a:buSzPts val="1600"/>
              <a:buFont typeface="Arial"/>
              <a:buChar char="•"/>
              <a:defRPr sz="1600" b="1" i="0">
                <a:solidFill>
                  <a:srgbClr val="7F7F7F"/>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3"/>
          <p:cNvSpPr txBox="1">
            <a:spLocks noGrp="1"/>
          </p:cNvSpPr>
          <p:nvPr>
            <p:ph type="dt" idx="10"/>
          </p:nvPr>
        </p:nvSpPr>
        <p:spPr>
          <a:xfrm>
            <a:off x="628650" y="476726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1" i="0">
                <a:solidFill>
                  <a:srgbClr val="A5A5A5"/>
                </a:solidFill>
                <a:latin typeface="Roboto Light"/>
                <a:ea typeface="Roboto Light"/>
                <a:cs typeface="Roboto Light"/>
                <a:sym typeface="Robot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5" name="Google Shape;55;p63"/>
          <p:cNvCxnSpPr/>
          <p:nvPr/>
        </p:nvCxnSpPr>
        <p:spPr>
          <a:xfrm>
            <a:off x="628650" y="4567687"/>
            <a:ext cx="7886700" cy="0"/>
          </a:xfrm>
          <a:prstGeom prst="straightConnector1">
            <a:avLst/>
          </a:prstGeom>
          <a:noFill/>
          <a:ln w="9525" cap="flat" cmpd="sng">
            <a:solidFill>
              <a:srgbClr val="5960A8">
                <a:alpha val="24313"/>
              </a:srgbClr>
            </a:solidFill>
            <a:prstDash val="solid"/>
            <a:miter lim="800000"/>
            <a:headEnd type="none" w="sm" len="sm"/>
            <a:tailEnd type="none" w="sm" len="sm"/>
          </a:ln>
        </p:spPr>
      </p:cxnSp>
      <p:pic>
        <p:nvPicPr>
          <p:cNvPr id="56" name="Google Shape;56;p6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355397" y="4726925"/>
            <a:ext cx="652478" cy="16826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with Arr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1061B-4D4B-5F40-BEAA-0B7B27CFA394}"/>
              </a:ext>
            </a:extLst>
          </p:cNvPr>
          <p:cNvPicPr>
            <a:picLocks noChangeAspect="1"/>
          </p:cNvPicPr>
          <p:nvPr userDrawn="1"/>
        </p:nvPicPr>
        <p:blipFill>
          <a:blip r:embed="rId2">
            <a:alphaModFix amt="20000"/>
          </a:blip>
          <a:stretch>
            <a:fillRect/>
          </a:stretch>
        </p:blipFill>
        <p:spPr>
          <a:xfrm flipH="1">
            <a:off x="5916059" y="1622150"/>
            <a:ext cx="2978653" cy="3043238"/>
          </a:xfrm>
          <a:prstGeom prst="rect">
            <a:avLst/>
          </a:prstGeom>
        </p:spPr>
      </p:pic>
      <p:sp>
        <p:nvSpPr>
          <p:cNvPr id="6" name="Footer Placeholder 1">
            <a:extLst>
              <a:ext uri="{FF2B5EF4-FFF2-40B4-BE49-F238E27FC236}">
                <a16:creationId xmlns:a16="http://schemas.microsoft.com/office/drawing/2014/main" id="{BF9660EA-47A9-B144-86F4-71CF1232CCAD}"/>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2316214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13B4BB-785F-BE4C-BAC6-659CB115D1CE}"/>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4" name="Footer Placeholder 1">
            <a:extLst>
              <a:ext uri="{FF2B5EF4-FFF2-40B4-BE49-F238E27FC236}">
                <a16:creationId xmlns:a16="http://schemas.microsoft.com/office/drawing/2014/main" id="{912598B2-46ED-FA4C-A3EB-E496D62D03D3}"/>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1572405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The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92956-2E21-3D46-91C5-A17872F06A39}"/>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11" name="Footer Placeholder 1">
            <a:extLst>
              <a:ext uri="{FF2B5EF4-FFF2-40B4-BE49-F238E27FC236}">
                <a16:creationId xmlns:a16="http://schemas.microsoft.com/office/drawing/2014/main" id="{5A3EB4F3-ED8F-AD46-937B-4A1116FE0040}"/>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
        <p:nvSpPr>
          <p:cNvPr id="13" name="Title 1">
            <a:extLst>
              <a:ext uri="{FF2B5EF4-FFF2-40B4-BE49-F238E27FC236}">
                <a16:creationId xmlns:a16="http://schemas.microsoft.com/office/drawing/2014/main" id="{9443E658-7F77-E747-9A0A-E04796C270C1}"/>
              </a:ext>
            </a:extLst>
          </p:cNvPr>
          <p:cNvSpPr>
            <a:spLocks noGrp="1"/>
          </p:cNvSpPr>
          <p:nvPr>
            <p:ph type="ctrTitle"/>
          </p:nvPr>
        </p:nvSpPr>
        <p:spPr>
          <a:xfrm>
            <a:off x="430329" y="1784639"/>
            <a:ext cx="8283343" cy="787111"/>
          </a:xfrm>
          <a:prstGeom prst="rect">
            <a:avLst/>
          </a:prstGeom>
        </p:spPr>
        <p:txBody>
          <a:bodyPr/>
          <a:lstStyle>
            <a:lvl1pPr algn="ctr">
              <a:defRPr sz="3374" b="1" i="0" baseline="0">
                <a:latin typeface="Sofia Pro" panose="000005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1898253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lide">
    <p:spTree>
      <p:nvGrpSpPr>
        <p:cNvPr id="1" name=""/>
        <p:cNvGrpSpPr/>
        <p:nvPr/>
      </p:nvGrpSpPr>
      <p:grpSpPr>
        <a:xfrm>
          <a:off x="0" y="0"/>
          <a:ext cx="0" cy="0"/>
          <a:chOff x="0" y="0"/>
          <a:chExt cx="0" cy="0"/>
        </a:xfrm>
      </p:grpSpPr>
      <p:sp>
        <p:nvSpPr>
          <p:cNvPr id="7" name="Title 1" descr="Title">
            <a:extLst>
              <a:ext uri="{FF2B5EF4-FFF2-40B4-BE49-F238E27FC236}">
                <a16:creationId xmlns:a16="http://schemas.microsoft.com/office/drawing/2014/main" id="{5D7038ED-0BB2-464A-8341-7A3970841968}"/>
              </a:ext>
            </a:extLst>
          </p:cNvPr>
          <p:cNvSpPr>
            <a:spLocks noGrp="1"/>
          </p:cNvSpPr>
          <p:nvPr>
            <p:ph type="ctrTitle" hasCustomPrompt="1"/>
          </p:nvPr>
        </p:nvSpPr>
        <p:spPr>
          <a:xfrm>
            <a:off x="424298" y="253025"/>
            <a:ext cx="6599328" cy="890961"/>
          </a:xfrm>
          <a:prstGeom prst="rect">
            <a:avLst/>
          </a:prstGeom>
        </p:spPr>
        <p:txBody>
          <a:bodyPr lIns="0" tIns="0" rIns="0" bIns="0" anchor="b"/>
          <a:lstStyle>
            <a:lvl1pPr algn="l">
              <a:defRPr sz="3374" b="1" i="0" baseline="0">
                <a:latin typeface="Sofia Pro" panose="00000500000000000000" pitchFamily="50" charset="0"/>
              </a:defRPr>
            </a:lvl1pPr>
          </a:lstStyle>
          <a:p>
            <a:r>
              <a:rPr lang="en-US" dirty="0"/>
              <a:t>Title</a:t>
            </a:r>
          </a:p>
        </p:txBody>
      </p:sp>
      <p:sp>
        <p:nvSpPr>
          <p:cNvPr id="9" name="Text Placeholder 8">
            <a:extLst>
              <a:ext uri="{FF2B5EF4-FFF2-40B4-BE49-F238E27FC236}">
                <a16:creationId xmlns:a16="http://schemas.microsoft.com/office/drawing/2014/main" id="{1279D4A4-F2EA-4F4D-8541-281F81D9B107}"/>
              </a:ext>
            </a:extLst>
          </p:cNvPr>
          <p:cNvSpPr>
            <a:spLocks noGrp="1"/>
          </p:cNvSpPr>
          <p:nvPr>
            <p:ph type="body" sz="quarter" idx="13"/>
          </p:nvPr>
        </p:nvSpPr>
        <p:spPr>
          <a:xfrm>
            <a:off x="424298" y="1414462"/>
            <a:ext cx="8289373" cy="3240405"/>
          </a:xfrm>
        </p:spPr>
        <p:txBody>
          <a:bodyPr/>
          <a:lstStyle>
            <a:lvl1pPr>
              <a:defRPr sz="2250" baseline="0">
                <a:solidFill>
                  <a:schemeClr val="tx1"/>
                </a:solidFill>
                <a:latin typeface="Sofia Pro Light"/>
              </a:defRPr>
            </a:lvl1pPr>
            <a:lvl2pPr>
              <a:defRPr sz="1687" baseline="0">
                <a:solidFill>
                  <a:schemeClr val="tx1"/>
                </a:solidFill>
                <a:latin typeface="Sofia Pro Light"/>
              </a:defRPr>
            </a:lvl2pPr>
            <a:lvl3pPr>
              <a:defRPr sz="1687" baseline="0">
                <a:solidFill>
                  <a:schemeClr val="tx1"/>
                </a:solidFill>
                <a:latin typeface="Sofia Pro Light"/>
              </a:defRPr>
            </a:lvl3pPr>
            <a:lvl4pPr>
              <a:defRPr sz="1687" baseline="0">
                <a:solidFill>
                  <a:schemeClr val="tx1"/>
                </a:solidFill>
                <a:latin typeface="Sofia Pro Light"/>
              </a:defRPr>
            </a:lvl4pPr>
            <a:lvl5pPr>
              <a:defRPr sz="1687" baseline="0">
                <a:solidFill>
                  <a:schemeClr val="tx1"/>
                </a:solidFill>
                <a:latin typeface="Sofia Pr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90FB7257-B2A2-D244-A4E4-4595E918115B}"/>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10" name="Footer Placeholder 1">
            <a:extLst>
              <a:ext uri="{FF2B5EF4-FFF2-40B4-BE49-F238E27FC236}">
                <a16:creationId xmlns:a16="http://schemas.microsoft.com/office/drawing/2014/main" id="{4D5B701B-1FE4-9B4F-9428-BF874C69E0C5}"/>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276253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Image and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79D4A4-F2EA-4F4D-8541-281F81D9B107}"/>
              </a:ext>
            </a:extLst>
          </p:cNvPr>
          <p:cNvSpPr>
            <a:spLocks noGrp="1"/>
          </p:cNvSpPr>
          <p:nvPr>
            <p:ph type="body" sz="quarter" idx="13"/>
          </p:nvPr>
        </p:nvSpPr>
        <p:spPr>
          <a:xfrm>
            <a:off x="5605868" y="1414462"/>
            <a:ext cx="3107803" cy="3240405"/>
          </a:xfrm>
        </p:spPr>
        <p:txBody>
          <a:bodyPr/>
          <a:lstStyle>
            <a:lvl1pPr>
              <a:defRPr sz="2250" baseline="0">
                <a:solidFill>
                  <a:schemeClr val="tx1"/>
                </a:solidFill>
                <a:latin typeface="Sofia Pro Light"/>
              </a:defRPr>
            </a:lvl1pPr>
            <a:lvl2pPr>
              <a:defRPr sz="1687" baseline="0">
                <a:solidFill>
                  <a:schemeClr val="tx1"/>
                </a:solidFill>
                <a:latin typeface="Sofia Pro Light"/>
              </a:defRPr>
            </a:lvl2pPr>
            <a:lvl3pPr>
              <a:defRPr sz="1687" baseline="0">
                <a:solidFill>
                  <a:schemeClr val="tx1"/>
                </a:solidFill>
                <a:latin typeface="Sofia Pro Light"/>
              </a:defRPr>
            </a:lvl3pPr>
            <a:lvl4pPr>
              <a:defRPr sz="1687" baseline="0">
                <a:solidFill>
                  <a:schemeClr val="tx1"/>
                </a:solidFill>
                <a:latin typeface="Sofia Pro Light"/>
              </a:defRPr>
            </a:lvl4pPr>
            <a:lvl5pPr>
              <a:defRPr sz="1687" baseline="0">
                <a:solidFill>
                  <a:schemeClr val="tx1"/>
                </a:solidFill>
                <a:latin typeface="Sofia Pr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454242BF-9414-6040-8882-2F4BC6DB9210}"/>
              </a:ext>
            </a:extLst>
          </p:cNvPr>
          <p:cNvSpPr>
            <a:spLocks noGrp="1"/>
          </p:cNvSpPr>
          <p:nvPr>
            <p:ph type="pic" sz="quarter" idx="14"/>
          </p:nvPr>
        </p:nvSpPr>
        <p:spPr>
          <a:xfrm>
            <a:off x="430330" y="1414462"/>
            <a:ext cx="4995533" cy="3240405"/>
          </a:xfrm>
        </p:spPr>
        <p:txBody>
          <a:bodyPr/>
          <a:lstStyle/>
          <a:p>
            <a:r>
              <a:rPr lang="en-US"/>
              <a:t>Click icon to add picture</a:t>
            </a:r>
            <a:endParaRPr lang="en-US" dirty="0"/>
          </a:p>
        </p:txBody>
      </p:sp>
      <p:sp>
        <p:nvSpPr>
          <p:cNvPr id="5" name="Title 1" descr="Title">
            <a:extLst>
              <a:ext uri="{FF2B5EF4-FFF2-40B4-BE49-F238E27FC236}">
                <a16:creationId xmlns:a16="http://schemas.microsoft.com/office/drawing/2014/main" id="{B94D2A69-A1A6-3D49-B8E6-BB5EA222DB7D}"/>
              </a:ext>
            </a:extLst>
          </p:cNvPr>
          <p:cNvSpPr>
            <a:spLocks noGrp="1"/>
          </p:cNvSpPr>
          <p:nvPr>
            <p:ph type="ctrTitle" hasCustomPrompt="1"/>
          </p:nvPr>
        </p:nvSpPr>
        <p:spPr>
          <a:xfrm>
            <a:off x="424298" y="253025"/>
            <a:ext cx="6599328" cy="890961"/>
          </a:xfrm>
          <a:prstGeom prst="rect">
            <a:avLst/>
          </a:prstGeom>
        </p:spPr>
        <p:txBody>
          <a:bodyPr lIns="0" tIns="0" rIns="0" bIns="0" anchor="b"/>
          <a:lstStyle>
            <a:lvl1pPr algn="l">
              <a:defRPr sz="3374" b="1" i="0" baseline="0">
                <a:latin typeface="Sofia Pro" panose="00000500000000000000" pitchFamily="50" charset="0"/>
              </a:defRPr>
            </a:lvl1pPr>
          </a:lstStyle>
          <a:p>
            <a:r>
              <a:rPr lang="en-US" dirty="0"/>
              <a:t>Title</a:t>
            </a:r>
          </a:p>
        </p:txBody>
      </p:sp>
      <p:pic>
        <p:nvPicPr>
          <p:cNvPr id="6" name="Picture 5">
            <a:extLst>
              <a:ext uri="{FF2B5EF4-FFF2-40B4-BE49-F238E27FC236}">
                <a16:creationId xmlns:a16="http://schemas.microsoft.com/office/drawing/2014/main" id="{DCFA162E-4221-EA4A-802A-9DAECEDF99F4}"/>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12" name="Footer Placeholder 1">
            <a:extLst>
              <a:ext uri="{FF2B5EF4-FFF2-40B4-BE49-F238E27FC236}">
                <a16:creationId xmlns:a16="http://schemas.microsoft.com/office/drawing/2014/main" id="{896B0286-114C-F44A-B68D-B8F1773511E8}"/>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976854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54242BF-9414-6040-8882-2F4BC6DB9210}"/>
              </a:ext>
            </a:extLst>
          </p:cNvPr>
          <p:cNvSpPr>
            <a:spLocks noGrp="1"/>
          </p:cNvSpPr>
          <p:nvPr>
            <p:ph type="pic" sz="quarter" idx="14"/>
          </p:nvPr>
        </p:nvSpPr>
        <p:spPr>
          <a:xfrm>
            <a:off x="430330" y="1414462"/>
            <a:ext cx="2591182" cy="3240405"/>
          </a:xfrm>
        </p:spPr>
        <p:txBody>
          <a:bodyPr/>
          <a:lstStyle/>
          <a:p>
            <a:r>
              <a:rPr lang="en-US"/>
              <a:t>Click icon to add picture</a:t>
            </a:r>
            <a:endParaRPr lang="en-US" dirty="0"/>
          </a:p>
        </p:txBody>
      </p:sp>
      <p:sp>
        <p:nvSpPr>
          <p:cNvPr id="10" name="Picture Placeholder 2">
            <a:extLst>
              <a:ext uri="{FF2B5EF4-FFF2-40B4-BE49-F238E27FC236}">
                <a16:creationId xmlns:a16="http://schemas.microsoft.com/office/drawing/2014/main" id="{A614CC67-3F6B-B342-888E-2FAC4563729C}"/>
              </a:ext>
            </a:extLst>
          </p:cNvPr>
          <p:cNvSpPr>
            <a:spLocks noGrp="1"/>
          </p:cNvSpPr>
          <p:nvPr>
            <p:ph type="pic" sz="quarter" idx="15"/>
          </p:nvPr>
        </p:nvSpPr>
        <p:spPr>
          <a:xfrm>
            <a:off x="3276409" y="1414462"/>
            <a:ext cx="2591182" cy="3240405"/>
          </a:xfrm>
        </p:spPr>
        <p:txBody>
          <a:bodyPr/>
          <a:lstStyle/>
          <a:p>
            <a:r>
              <a:rPr lang="en-US"/>
              <a:t>Click icon to add picture</a:t>
            </a:r>
            <a:endParaRPr lang="en-US" dirty="0"/>
          </a:p>
        </p:txBody>
      </p:sp>
      <p:sp>
        <p:nvSpPr>
          <p:cNvPr id="11" name="Picture Placeholder 2">
            <a:extLst>
              <a:ext uri="{FF2B5EF4-FFF2-40B4-BE49-F238E27FC236}">
                <a16:creationId xmlns:a16="http://schemas.microsoft.com/office/drawing/2014/main" id="{A1FDB7BA-4568-1D44-83BB-0CBE1627935D}"/>
              </a:ext>
            </a:extLst>
          </p:cNvPr>
          <p:cNvSpPr>
            <a:spLocks noGrp="1"/>
          </p:cNvSpPr>
          <p:nvPr>
            <p:ph type="pic" sz="quarter" idx="16"/>
          </p:nvPr>
        </p:nvSpPr>
        <p:spPr>
          <a:xfrm>
            <a:off x="6122489" y="1414462"/>
            <a:ext cx="2591182" cy="3240405"/>
          </a:xfrm>
        </p:spPr>
        <p:txBody>
          <a:bodyPr/>
          <a:lstStyle/>
          <a:p>
            <a:r>
              <a:rPr lang="en-US"/>
              <a:t>Click icon to add picture</a:t>
            </a:r>
            <a:endParaRPr lang="en-US" dirty="0"/>
          </a:p>
        </p:txBody>
      </p:sp>
      <p:sp>
        <p:nvSpPr>
          <p:cNvPr id="6" name="Title 1" descr="Title">
            <a:extLst>
              <a:ext uri="{FF2B5EF4-FFF2-40B4-BE49-F238E27FC236}">
                <a16:creationId xmlns:a16="http://schemas.microsoft.com/office/drawing/2014/main" id="{E88B781D-F787-6944-84B5-71E34F404CEE}"/>
              </a:ext>
            </a:extLst>
          </p:cNvPr>
          <p:cNvSpPr>
            <a:spLocks noGrp="1"/>
          </p:cNvSpPr>
          <p:nvPr>
            <p:ph type="ctrTitle" hasCustomPrompt="1"/>
          </p:nvPr>
        </p:nvSpPr>
        <p:spPr>
          <a:xfrm>
            <a:off x="424298" y="253025"/>
            <a:ext cx="6599328" cy="890961"/>
          </a:xfrm>
          <a:prstGeom prst="rect">
            <a:avLst/>
          </a:prstGeom>
        </p:spPr>
        <p:txBody>
          <a:bodyPr lIns="0" tIns="0" rIns="0" bIns="0" anchor="b"/>
          <a:lstStyle>
            <a:lvl1pPr algn="l">
              <a:defRPr sz="3374" b="1" i="0" baseline="0">
                <a:latin typeface="Sofia Pro" panose="00000500000000000000" pitchFamily="50" charset="0"/>
              </a:defRPr>
            </a:lvl1pPr>
          </a:lstStyle>
          <a:p>
            <a:r>
              <a:rPr lang="en-US" dirty="0"/>
              <a:t>Title</a:t>
            </a:r>
          </a:p>
        </p:txBody>
      </p:sp>
      <p:pic>
        <p:nvPicPr>
          <p:cNvPr id="7" name="Picture 6">
            <a:extLst>
              <a:ext uri="{FF2B5EF4-FFF2-40B4-BE49-F238E27FC236}">
                <a16:creationId xmlns:a16="http://schemas.microsoft.com/office/drawing/2014/main" id="{63D2C172-CD04-B745-9912-CE62D5AEC541}"/>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14" name="Footer Placeholder 1">
            <a:extLst>
              <a:ext uri="{FF2B5EF4-FFF2-40B4-BE49-F238E27FC236}">
                <a16:creationId xmlns:a16="http://schemas.microsoft.com/office/drawing/2014/main" id="{FDC879D7-1066-A848-BBB0-553CFDAE7FF8}"/>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1397209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or Quo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7038ED-0BB2-464A-8341-7A3970841968}"/>
              </a:ext>
            </a:extLst>
          </p:cNvPr>
          <p:cNvSpPr>
            <a:spLocks noGrp="1"/>
          </p:cNvSpPr>
          <p:nvPr>
            <p:ph type="ctrTitle" hasCustomPrompt="1"/>
          </p:nvPr>
        </p:nvSpPr>
        <p:spPr>
          <a:xfrm>
            <a:off x="1203337" y="1835468"/>
            <a:ext cx="6737327" cy="1918681"/>
          </a:xfrm>
          <a:prstGeom prst="rect">
            <a:avLst/>
          </a:prstGeom>
        </p:spPr>
        <p:txBody>
          <a:bodyPr/>
          <a:lstStyle>
            <a:lvl1pPr algn="l">
              <a:defRPr sz="3374" b="1" i="0" baseline="0">
                <a:latin typeface="Sofia Pro" panose="00000500000000000000" pitchFamily="50" charset="0"/>
              </a:defRPr>
            </a:lvl1pPr>
          </a:lstStyle>
          <a:p>
            <a:r>
              <a:rPr lang="en-US" dirty="0"/>
              <a:t>Section header or quote</a:t>
            </a:r>
          </a:p>
        </p:txBody>
      </p:sp>
      <p:pic>
        <p:nvPicPr>
          <p:cNvPr id="13" name="Picture 12">
            <a:extLst>
              <a:ext uri="{FF2B5EF4-FFF2-40B4-BE49-F238E27FC236}">
                <a16:creationId xmlns:a16="http://schemas.microsoft.com/office/drawing/2014/main" id="{E7D83551-66ED-114B-9638-CE5C8E038585}"/>
              </a:ext>
            </a:extLst>
          </p:cNvPr>
          <p:cNvPicPr>
            <a:picLocks noChangeAspect="1"/>
          </p:cNvPicPr>
          <p:nvPr userDrawn="1"/>
        </p:nvPicPr>
        <p:blipFill>
          <a:blip r:embed="rId2">
            <a:alphaModFix amt="15000"/>
          </a:blip>
          <a:stretch>
            <a:fillRect/>
          </a:stretch>
        </p:blipFill>
        <p:spPr>
          <a:xfrm flipH="1">
            <a:off x="5916059" y="1622150"/>
            <a:ext cx="2978653" cy="3043238"/>
          </a:xfrm>
          <a:prstGeom prst="rect">
            <a:avLst/>
          </a:prstGeom>
        </p:spPr>
      </p:pic>
      <p:sp>
        <p:nvSpPr>
          <p:cNvPr id="10" name="Footer Placeholder 1">
            <a:extLst>
              <a:ext uri="{FF2B5EF4-FFF2-40B4-BE49-F238E27FC236}">
                <a16:creationId xmlns:a16="http://schemas.microsoft.com/office/drawing/2014/main" id="{0C294BB5-0A5C-0F4F-890A-1FC5EC877D64}"/>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1740775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with Arrow">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43498-A4F8-1340-A7FC-2263E20D6EEE}"/>
              </a:ext>
            </a:extLst>
          </p:cNvPr>
          <p:cNvPicPr>
            <a:picLocks noChangeAspect="1"/>
          </p:cNvPicPr>
          <p:nvPr userDrawn="1"/>
        </p:nvPicPr>
        <p:blipFill>
          <a:blip r:embed="rId2">
            <a:alphaModFix amt="15000"/>
          </a:blip>
          <a:stretch>
            <a:fillRect/>
          </a:stretch>
        </p:blipFill>
        <p:spPr>
          <a:xfrm flipH="1">
            <a:off x="5916059" y="1622150"/>
            <a:ext cx="2978653" cy="3043238"/>
          </a:xfrm>
          <a:prstGeom prst="rect">
            <a:avLst/>
          </a:prstGeom>
        </p:spPr>
      </p:pic>
      <p:sp>
        <p:nvSpPr>
          <p:cNvPr id="6" name="Footer Placeholder 1">
            <a:extLst>
              <a:ext uri="{FF2B5EF4-FFF2-40B4-BE49-F238E27FC236}">
                <a16:creationId xmlns:a16="http://schemas.microsoft.com/office/drawing/2014/main" id="{CE49C1D8-8B09-D244-A2C1-A1197D36D638}"/>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4217543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EE948-2264-B94E-AF5F-2BF959974226}"/>
              </a:ext>
            </a:extLst>
          </p:cNvPr>
          <p:cNvPicPr>
            <a:picLocks noChangeAspect="1"/>
          </p:cNvPicPr>
          <p:nvPr userDrawn="1"/>
        </p:nvPicPr>
        <p:blipFill>
          <a:blip r:embed="rId2">
            <a:alphaModFix amt="15000"/>
          </a:blip>
          <a:stretch>
            <a:fillRect/>
          </a:stretch>
        </p:blipFill>
        <p:spPr>
          <a:xfrm>
            <a:off x="7749146" y="3379318"/>
            <a:ext cx="1290408" cy="1290534"/>
          </a:xfrm>
          <a:prstGeom prst="rect">
            <a:avLst/>
          </a:prstGeom>
        </p:spPr>
      </p:pic>
      <p:sp>
        <p:nvSpPr>
          <p:cNvPr id="6" name="Footer Placeholder 1">
            <a:extLst>
              <a:ext uri="{FF2B5EF4-FFF2-40B4-BE49-F238E27FC236}">
                <a16:creationId xmlns:a16="http://schemas.microsoft.com/office/drawing/2014/main" id="{EA012ADB-1D96-D440-833B-68A4AFB96D46}"/>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239749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EFE4-3971-7052-4A24-944B435F3E9F}"/>
              </a:ext>
            </a:extLst>
          </p:cNvPr>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C68CDEB0-4F7B-1521-39BD-FF6B6F050539}"/>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A7E2B2CA-9FC1-73BA-21FA-93885EFDBC91}"/>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5" name="Footer Placeholder 4">
            <a:extLst>
              <a:ext uri="{FF2B5EF4-FFF2-40B4-BE49-F238E27FC236}">
                <a16:creationId xmlns:a16="http://schemas.microsoft.com/office/drawing/2014/main" id="{60F3A53A-3C1B-7BF8-C072-92EB6C6F1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30925-44EB-5B50-EEA5-6D02DE93820B}"/>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7924149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57"/>
        <p:cNvGrpSpPr/>
        <p:nvPr/>
      </p:nvGrpSpPr>
      <p:grpSpPr>
        <a:xfrm>
          <a:off x="0" y="0"/>
          <a:ext cx="0" cy="0"/>
          <a:chOff x="0" y="0"/>
          <a:chExt cx="0" cy="0"/>
        </a:xfrm>
      </p:grpSpPr>
      <p:cxnSp>
        <p:nvCxnSpPr>
          <p:cNvPr id="58" name="Google Shape;58;p66"/>
          <p:cNvCxnSpPr/>
          <p:nvPr/>
        </p:nvCxnSpPr>
        <p:spPr>
          <a:xfrm>
            <a:off x="4485502" y="4567687"/>
            <a:ext cx="4029900" cy="0"/>
          </a:xfrm>
          <a:prstGeom prst="straightConnector1">
            <a:avLst/>
          </a:prstGeom>
          <a:noFill/>
          <a:ln w="9525" cap="flat" cmpd="sng">
            <a:solidFill>
              <a:srgbClr val="5960A8">
                <a:alpha val="24313"/>
              </a:srgbClr>
            </a:solidFill>
            <a:prstDash val="solid"/>
            <a:miter lim="800000"/>
            <a:headEnd type="none" w="sm" len="sm"/>
            <a:tailEnd type="none" w="sm" len="sm"/>
          </a:ln>
        </p:spPr>
      </p:cxnSp>
      <p:sp>
        <p:nvSpPr>
          <p:cNvPr id="59" name="Google Shape;59;p66"/>
          <p:cNvSpPr>
            <a:spLocks noGrp="1"/>
          </p:cNvSpPr>
          <p:nvPr>
            <p:ph type="pic" idx="2"/>
          </p:nvPr>
        </p:nvSpPr>
        <p:spPr>
          <a:xfrm>
            <a:off x="1" y="898954"/>
            <a:ext cx="3134700" cy="3183300"/>
          </a:xfrm>
          <a:prstGeom prst="rect">
            <a:avLst/>
          </a:prstGeom>
          <a:noFill/>
          <a:ln>
            <a:noFill/>
          </a:ln>
        </p:spPr>
      </p:sp>
      <p:sp>
        <p:nvSpPr>
          <p:cNvPr id="60" name="Google Shape;60;p66"/>
          <p:cNvSpPr txBox="1">
            <a:spLocks noGrp="1"/>
          </p:cNvSpPr>
          <p:nvPr>
            <p:ph type="dt" idx="10"/>
          </p:nvPr>
        </p:nvSpPr>
        <p:spPr>
          <a:xfrm>
            <a:off x="628650" y="4767264"/>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1" i="0">
                <a:solidFill>
                  <a:srgbClr val="A5A5A5"/>
                </a:solidFill>
                <a:latin typeface="Roboto Light"/>
                <a:ea typeface="Roboto Light"/>
                <a:cs typeface="Roboto Light"/>
                <a:sym typeface="Robot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6"/>
          <p:cNvSpPr/>
          <p:nvPr/>
        </p:nvSpPr>
        <p:spPr>
          <a:xfrm>
            <a:off x="0" y="0"/>
            <a:ext cx="9144000" cy="898800"/>
          </a:xfrm>
          <a:prstGeom prst="rect">
            <a:avLst/>
          </a:prstGeom>
          <a:solidFill>
            <a:srgbClr val="795B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62" name="Google Shape;62;p66"/>
          <p:cNvSpPr txBox="1">
            <a:spLocks noGrp="1"/>
          </p:cNvSpPr>
          <p:nvPr>
            <p:ph type="body" idx="1"/>
          </p:nvPr>
        </p:nvSpPr>
        <p:spPr>
          <a:xfrm>
            <a:off x="4485502" y="1139914"/>
            <a:ext cx="4029900" cy="32283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3F3F3F"/>
              </a:buClr>
              <a:buSzPts val="2000"/>
              <a:buNone/>
              <a:defRPr sz="2000" b="1" i="0">
                <a:solidFill>
                  <a:srgbClr val="3F3F3F"/>
                </a:solidFill>
                <a:latin typeface="Roboto Light"/>
                <a:ea typeface="Roboto Light"/>
                <a:cs typeface="Roboto Light"/>
                <a:sym typeface="Roboto Light"/>
              </a:defRPr>
            </a:lvl1pPr>
            <a:lvl2pPr marL="914400" lvl="1" indent="-342900" algn="l">
              <a:lnSpc>
                <a:spcPct val="100000"/>
              </a:lnSpc>
              <a:spcBef>
                <a:spcPts val="500"/>
              </a:spcBef>
              <a:spcAft>
                <a:spcPts val="0"/>
              </a:spcAft>
              <a:buClr>
                <a:srgbClr val="7F7F7F"/>
              </a:buClr>
              <a:buSzPts val="1800"/>
              <a:buChar char="•"/>
              <a:defRPr sz="1800" b="1" i="0">
                <a:solidFill>
                  <a:srgbClr val="7F7F7F"/>
                </a:solidFill>
                <a:latin typeface="Roboto Light"/>
                <a:ea typeface="Roboto Light"/>
                <a:cs typeface="Roboto Light"/>
                <a:sym typeface="Roboto Light"/>
              </a:defRPr>
            </a:lvl2pPr>
            <a:lvl3pPr marL="1371600" lvl="2" indent="-330200" algn="l">
              <a:lnSpc>
                <a:spcPct val="100000"/>
              </a:lnSpc>
              <a:spcBef>
                <a:spcPts val="500"/>
              </a:spcBef>
              <a:spcAft>
                <a:spcPts val="0"/>
              </a:spcAft>
              <a:buClr>
                <a:srgbClr val="7F7F7F"/>
              </a:buClr>
              <a:buSzPts val="1600"/>
              <a:buChar char="•"/>
              <a:defRPr sz="1600" b="1" i="0">
                <a:solidFill>
                  <a:srgbClr val="7F7F7F"/>
                </a:solidFill>
                <a:latin typeface="Roboto Light"/>
                <a:ea typeface="Roboto Light"/>
                <a:cs typeface="Roboto Light"/>
                <a:sym typeface="Roboto Light"/>
              </a:defRPr>
            </a:lvl3pPr>
            <a:lvl4pPr marL="1828800" lvl="3" indent="-317500" algn="l">
              <a:lnSpc>
                <a:spcPct val="100000"/>
              </a:lnSpc>
              <a:spcBef>
                <a:spcPts val="500"/>
              </a:spcBef>
              <a:spcAft>
                <a:spcPts val="0"/>
              </a:spcAft>
              <a:buClr>
                <a:srgbClr val="7F7F7F"/>
              </a:buClr>
              <a:buSzPts val="1400"/>
              <a:buChar char="•"/>
              <a:defRPr sz="1400" b="1" i="0">
                <a:solidFill>
                  <a:srgbClr val="7F7F7F"/>
                </a:solidFill>
                <a:latin typeface="Roboto Light"/>
                <a:ea typeface="Roboto Light"/>
                <a:cs typeface="Roboto Light"/>
                <a:sym typeface="Roboto Light"/>
              </a:defRPr>
            </a:lvl4pPr>
            <a:lvl5pPr marL="2286000" lvl="4" indent="-317500" algn="l">
              <a:lnSpc>
                <a:spcPct val="100000"/>
              </a:lnSpc>
              <a:spcBef>
                <a:spcPts val="500"/>
              </a:spcBef>
              <a:spcAft>
                <a:spcPts val="0"/>
              </a:spcAft>
              <a:buClr>
                <a:srgbClr val="7F7F7F"/>
              </a:buClr>
              <a:buSzPts val="1400"/>
              <a:buChar char="•"/>
              <a:defRPr sz="1400" b="1" i="0">
                <a:solidFill>
                  <a:srgbClr val="7F7F7F"/>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6"/>
          <p:cNvSpPr txBox="1">
            <a:spLocks noGrp="1"/>
          </p:cNvSpPr>
          <p:nvPr>
            <p:ph type="body" idx="3"/>
          </p:nvPr>
        </p:nvSpPr>
        <p:spPr>
          <a:xfrm>
            <a:off x="4485502" y="4685777"/>
            <a:ext cx="3058200" cy="3066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808080"/>
              </a:buClr>
              <a:buSzPts val="1200"/>
              <a:buNone/>
              <a:defRPr sz="1200" b="1" i="0">
                <a:solidFill>
                  <a:srgbClr val="808080"/>
                </a:solidFill>
                <a:latin typeface="Roboto Light"/>
                <a:ea typeface="Roboto Light"/>
                <a:cs typeface="Roboto Light"/>
                <a:sym typeface="Roboto Light"/>
              </a:defRPr>
            </a:lvl1pPr>
            <a:lvl2pPr marL="914400" lvl="1" indent="-342900" algn="l">
              <a:lnSpc>
                <a:spcPct val="100000"/>
              </a:lnSpc>
              <a:spcBef>
                <a:spcPts val="500"/>
              </a:spcBef>
              <a:spcAft>
                <a:spcPts val="0"/>
              </a:spcAft>
              <a:buClr>
                <a:srgbClr val="7F7F7F"/>
              </a:buClr>
              <a:buSzPts val="1800"/>
              <a:buChar char="•"/>
              <a:defRPr sz="1800" b="1" i="0">
                <a:solidFill>
                  <a:srgbClr val="7F7F7F"/>
                </a:solidFill>
                <a:latin typeface="Roboto Light"/>
                <a:ea typeface="Roboto Light"/>
                <a:cs typeface="Roboto Light"/>
                <a:sym typeface="Roboto Light"/>
              </a:defRPr>
            </a:lvl2pPr>
            <a:lvl3pPr marL="1371600" lvl="2" indent="-330200" algn="l">
              <a:lnSpc>
                <a:spcPct val="100000"/>
              </a:lnSpc>
              <a:spcBef>
                <a:spcPts val="500"/>
              </a:spcBef>
              <a:spcAft>
                <a:spcPts val="0"/>
              </a:spcAft>
              <a:buClr>
                <a:srgbClr val="7F7F7F"/>
              </a:buClr>
              <a:buSzPts val="1600"/>
              <a:buChar char="•"/>
              <a:defRPr sz="1600" b="1" i="0">
                <a:solidFill>
                  <a:srgbClr val="7F7F7F"/>
                </a:solidFill>
                <a:latin typeface="Roboto Light"/>
                <a:ea typeface="Roboto Light"/>
                <a:cs typeface="Roboto Light"/>
                <a:sym typeface="Roboto Light"/>
              </a:defRPr>
            </a:lvl3pPr>
            <a:lvl4pPr marL="1828800" lvl="3" indent="-317500" algn="l">
              <a:lnSpc>
                <a:spcPct val="100000"/>
              </a:lnSpc>
              <a:spcBef>
                <a:spcPts val="500"/>
              </a:spcBef>
              <a:spcAft>
                <a:spcPts val="0"/>
              </a:spcAft>
              <a:buClr>
                <a:srgbClr val="7F7F7F"/>
              </a:buClr>
              <a:buSzPts val="1400"/>
              <a:buChar char="•"/>
              <a:defRPr sz="1400" b="1" i="0">
                <a:solidFill>
                  <a:srgbClr val="7F7F7F"/>
                </a:solidFill>
                <a:latin typeface="Roboto Light"/>
                <a:ea typeface="Roboto Light"/>
                <a:cs typeface="Roboto Light"/>
                <a:sym typeface="Roboto Light"/>
              </a:defRPr>
            </a:lvl4pPr>
            <a:lvl5pPr marL="2286000" lvl="4" indent="-317500" algn="l">
              <a:lnSpc>
                <a:spcPct val="100000"/>
              </a:lnSpc>
              <a:spcBef>
                <a:spcPts val="500"/>
              </a:spcBef>
              <a:spcAft>
                <a:spcPts val="0"/>
              </a:spcAft>
              <a:buClr>
                <a:srgbClr val="7F7F7F"/>
              </a:buClr>
              <a:buSzPts val="1400"/>
              <a:buChar char="•"/>
              <a:defRPr sz="1400" b="1" i="0">
                <a:solidFill>
                  <a:srgbClr val="7F7F7F"/>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6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Roboto"/>
              <a:buNone/>
              <a:defRPr sz="3600" b="0"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 name="Google Shape;65;p6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355397" y="4726925"/>
            <a:ext cx="652478" cy="16826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2E0C-D09A-31EA-DB7B-4A8BC7B26B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08C969-5AEC-6BF0-B0B8-F4FFFF70EF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50EFF-E7D9-059A-9685-F1E2954D416A}"/>
              </a:ext>
            </a:extLst>
          </p:cNvPr>
          <p:cNvSpPr>
            <a:spLocks noGrp="1"/>
          </p:cNvSpPr>
          <p:nvPr>
            <p:ph type="dt" sz="half" idx="10"/>
          </p:nvPr>
        </p:nvSpPr>
        <p:spPr/>
        <p:txBody>
          <a:bodyPr/>
          <a:lstStyle/>
          <a:p>
            <a:fld id="{B30930E0-AF0E-B24E-AF1F-9E169FB4391A}" type="datetimeFigureOut">
              <a:rPr lang="en-US" smtClean="0"/>
              <a:t>9/29/23</a:t>
            </a:fld>
            <a:endParaRPr lang="en-US"/>
          </a:p>
        </p:txBody>
      </p:sp>
      <p:sp>
        <p:nvSpPr>
          <p:cNvPr id="5" name="Footer Placeholder 4">
            <a:extLst>
              <a:ext uri="{FF2B5EF4-FFF2-40B4-BE49-F238E27FC236}">
                <a16:creationId xmlns:a16="http://schemas.microsoft.com/office/drawing/2014/main" id="{1AE536D5-8021-27CE-9758-5BE5B9042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5C550-9EFA-09CF-E4CC-393390CFFE83}"/>
              </a:ext>
            </a:extLst>
          </p:cNvPr>
          <p:cNvSpPr>
            <a:spLocks noGrp="1"/>
          </p:cNvSpPr>
          <p:nvPr>
            <p:ph type="sldNum" sz="quarter" idx="12"/>
          </p:nvPr>
        </p:nvSpPr>
        <p:spPr/>
        <p:txBody>
          <a:bodyPr/>
          <a:lstStyle/>
          <a:p>
            <a:fld id="{CD371170-BCC4-E74A-BDD7-0B6F4B7FFD43}" type="slidenum">
              <a:rPr lang="en-US" smtClean="0"/>
              <a:t>‹#›</a:t>
            </a:fld>
            <a:endParaRPr lang="en-US"/>
          </a:p>
        </p:txBody>
      </p:sp>
    </p:spTree>
    <p:extLst>
      <p:ext uri="{BB962C8B-B14F-4D97-AF65-F5344CB8AC3E}">
        <p14:creationId xmlns:p14="http://schemas.microsoft.com/office/powerpoint/2010/main" val="1086110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2D35-13E7-D068-DDA8-E7CD2F9F1006}"/>
              </a:ext>
            </a:extLst>
          </p:cNvPr>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BF0A76CD-40DC-2A15-5A98-AFB1C140015D}"/>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FD1A7-9611-D9B6-A533-B97267EB77CA}"/>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5" name="Footer Placeholder 4">
            <a:extLst>
              <a:ext uri="{FF2B5EF4-FFF2-40B4-BE49-F238E27FC236}">
                <a16:creationId xmlns:a16="http://schemas.microsoft.com/office/drawing/2014/main" id="{B7F47BF4-D221-B3B8-4FF2-AF84ADFE9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88403-0D3D-AC4A-B24F-CE8F47BC909F}"/>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48987274"/>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8D79-E925-864B-929B-82FD66B99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D6AA2-15D9-46F3-4D7E-2E88B44DE7B3}"/>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3BB6F5-F29C-7B13-29AD-1E0E4207BEEA}"/>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6EF407-01AE-326B-F4CA-559E9D5D01EF}"/>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6" name="Footer Placeholder 5">
            <a:extLst>
              <a:ext uri="{FF2B5EF4-FFF2-40B4-BE49-F238E27FC236}">
                <a16:creationId xmlns:a16="http://schemas.microsoft.com/office/drawing/2014/main" id="{DD156FBA-F1CB-5BF6-1F6F-127DCAA3C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C0EF7-4EF9-B8F0-A603-1AC4F661671C}"/>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393841692"/>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D50F-35C8-C960-F8B9-0D7601ADA430}"/>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BC68E-87F8-CA3F-8F66-0B5B8567628D}"/>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4BFDC474-501D-6B1E-778A-F25AA8AE6EA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804F01-E1AD-24F8-C2C9-98C4FDF4C75D}"/>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20114-4E83-765D-8059-B097554396AF}"/>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3C6707-57D2-F959-8A8B-4960B6BDB1ED}"/>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8" name="Footer Placeholder 7">
            <a:extLst>
              <a:ext uri="{FF2B5EF4-FFF2-40B4-BE49-F238E27FC236}">
                <a16:creationId xmlns:a16="http://schemas.microsoft.com/office/drawing/2014/main" id="{1A01738C-0CD0-571F-95E3-85535F89F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799F40-3D5B-6226-2398-46DB1031B14A}"/>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1119321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9E19-BF5B-ADEA-1191-4363308E7D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97E66A-EF59-B093-AAF6-05B9E1CFB836}"/>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4" name="Footer Placeholder 3">
            <a:extLst>
              <a:ext uri="{FF2B5EF4-FFF2-40B4-BE49-F238E27FC236}">
                <a16:creationId xmlns:a16="http://schemas.microsoft.com/office/drawing/2014/main" id="{56D0FC59-8E63-0F6A-CD08-57FC16A85F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3E1DA3-DE32-FDC3-9908-D8469798315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22862439"/>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E64B6-50AB-2187-3B8E-8955B24560C4}"/>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3" name="Footer Placeholder 2">
            <a:extLst>
              <a:ext uri="{FF2B5EF4-FFF2-40B4-BE49-F238E27FC236}">
                <a16:creationId xmlns:a16="http://schemas.microsoft.com/office/drawing/2014/main" id="{9C11E283-0BE8-2D80-C696-2D3933BAC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5A213-D2E2-CA9B-5857-D044462F113C}"/>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14541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2D77-9744-4FA5-DF48-75EC1F939955}"/>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ECE8358F-D957-DA9B-043C-B9D9DEB9CFCC}"/>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F9E7E-0B45-0AAF-497E-47A364723D8F}"/>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374F05D7-B3BB-1C98-FAC1-146ED42CE4CC}"/>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6" name="Footer Placeholder 5">
            <a:extLst>
              <a:ext uri="{FF2B5EF4-FFF2-40B4-BE49-F238E27FC236}">
                <a16:creationId xmlns:a16="http://schemas.microsoft.com/office/drawing/2014/main" id="{8CF6C9A6-9F20-A6CF-5AC7-5D014C8015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CB3DA-A13C-300A-4D0D-41263AA271D0}"/>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03154880"/>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3F18-3D38-3FBA-F87A-9B9F556E65C8}"/>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121DC856-D294-CA63-A5E6-554231488835}"/>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81564D32-A1D5-3F3E-BA43-069A2D91762D}"/>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677C156E-A8B7-EFF7-989D-C4D640D5E1B8}"/>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6" name="Footer Placeholder 5">
            <a:extLst>
              <a:ext uri="{FF2B5EF4-FFF2-40B4-BE49-F238E27FC236}">
                <a16:creationId xmlns:a16="http://schemas.microsoft.com/office/drawing/2014/main" id="{31E464B1-238A-492E-9719-29B0FF8E6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DFBE7-2AF5-8517-BE7A-CE00CDE8AB15}"/>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75756370"/>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F4BC-2981-27E2-303E-8900C2091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03C431-1B8A-7B7D-4596-557DCC0F6A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33D0D-C3C3-A22A-C14F-FF96C9E6ADD7}"/>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5" name="Footer Placeholder 4">
            <a:extLst>
              <a:ext uri="{FF2B5EF4-FFF2-40B4-BE49-F238E27FC236}">
                <a16:creationId xmlns:a16="http://schemas.microsoft.com/office/drawing/2014/main" id="{3E09AF6C-3B38-A7E2-FBF3-6E2BE20A9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1689B-24E8-05A3-4E92-78ADBE1C0924}"/>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7607703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B4FB86-EA44-56D9-CE26-0069072938CE}"/>
              </a:ext>
            </a:extLst>
          </p:cNvPr>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47922-A8DA-967C-02C3-D93F140CDDE0}"/>
              </a:ext>
            </a:extLst>
          </p:cNvPr>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88B6D-BEF8-B1BF-01D4-7652DBDE93F2}"/>
              </a:ext>
            </a:extLst>
          </p:cNvPr>
          <p:cNvSpPr>
            <a:spLocks noGrp="1"/>
          </p:cNvSpPr>
          <p:nvPr>
            <p:ph type="dt" sz="half" idx="10"/>
          </p:nvPr>
        </p:nvSpPr>
        <p:spPr/>
        <p:txBody>
          <a:bodyPr/>
          <a:lstStyle/>
          <a:p>
            <a:fld id="{3103E9BD-A5D1-F346-9088-C85AFC312485}" type="datetimeFigureOut">
              <a:rPr lang="en-US" smtClean="0"/>
              <a:t>9/29/23</a:t>
            </a:fld>
            <a:endParaRPr lang="en-US"/>
          </a:p>
        </p:txBody>
      </p:sp>
      <p:sp>
        <p:nvSpPr>
          <p:cNvPr id="5" name="Footer Placeholder 4">
            <a:extLst>
              <a:ext uri="{FF2B5EF4-FFF2-40B4-BE49-F238E27FC236}">
                <a16:creationId xmlns:a16="http://schemas.microsoft.com/office/drawing/2014/main" id="{D0BB8FAF-9B8C-3579-EFC0-F48216414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7A78B-80F1-769B-0CB9-FE3196A025C4}"/>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714765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 Cover">
  <p:cSld name="Back Cover">
    <p:bg>
      <p:bgPr>
        <a:solidFill>
          <a:srgbClr val="795BA7"/>
        </a:solidFill>
        <a:effectLst/>
      </p:bgPr>
    </p:bg>
    <p:spTree>
      <p:nvGrpSpPr>
        <p:cNvPr id="1" name="Shape 66"/>
        <p:cNvGrpSpPr/>
        <p:nvPr/>
      </p:nvGrpSpPr>
      <p:grpSpPr>
        <a:xfrm>
          <a:off x="0" y="0"/>
          <a:ext cx="0" cy="0"/>
          <a:chOff x="0" y="0"/>
          <a:chExt cx="0" cy="0"/>
        </a:xfrm>
      </p:grpSpPr>
      <p:sp>
        <p:nvSpPr>
          <p:cNvPr id="67" name="Google Shape;67;p67"/>
          <p:cNvSpPr txBox="1">
            <a:spLocks noGrp="1"/>
          </p:cNvSpPr>
          <p:nvPr>
            <p:ph type="body" idx="1"/>
          </p:nvPr>
        </p:nvSpPr>
        <p:spPr>
          <a:xfrm>
            <a:off x="3396347" y="4357339"/>
            <a:ext cx="5374800" cy="338400"/>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Clr>
                <a:schemeClr val="lt1"/>
              </a:buClr>
              <a:buSzPts val="1100"/>
              <a:buNone/>
              <a:defRPr sz="1100" b="1" i="0">
                <a:solidFill>
                  <a:schemeClr val="lt1"/>
                </a:solidFill>
                <a:latin typeface="Roboto Light"/>
                <a:ea typeface="Roboto Light"/>
                <a:cs typeface="Roboto Light"/>
                <a:sym typeface="Roboto Light"/>
              </a:defRPr>
            </a:lvl1pPr>
            <a:lvl2pPr marL="914400" lvl="1" indent="-317500" algn="r">
              <a:lnSpc>
                <a:spcPct val="100000"/>
              </a:lnSpc>
              <a:spcBef>
                <a:spcPts val="500"/>
              </a:spcBef>
              <a:spcAft>
                <a:spcPts val="0"/>
              </a:spcAft>
              <a:buClr>
                <a:schemeClr val="lt1"/>
              </a:buClr>
              <a:buSzPts val="1400"/>
              <a:buChar char="•"/>
              <a:defRPr sz="1400" b="1" i="0">
                <a:solidFill>
                  <a:schemeClr val="lt1"/>
                </a:solidFill>
                <a:latin typeface="Roboto Light"/>
                <a:ea typeface="Roboto Light"/>
                <a:cs typeface="Roboto Light"/>
                <a:sym typeface="Roboto Light"/>
              </a:defRPr>
            </a:lvl2pPr>
            <a:lvl3pPr marL="1371600" lvl="2" indent="-304800" algn="r">
              <a:lnSpc>
                <a:spcPct val="100000"/>
              </a:lnSpc>
              <a:spcBef>
                <a:spcPts val="500"/>
              </a:spcBef>
              <a:spcAft>
                <a:spcPts val="0"/>
              </a:spcAft>
              <a:buClr>
                <a:schemeClr val="lt1"/>
              </a:buClr>
              <a:buSzPts val="1200"/>
              <a:buChar char="•"/>
              <a:defRPr sz="1200" b="1" i="0">
                <a:solidFill>
                  <a:schemeClr val="lt1"/>
                </a:solidFill>
                <a:latin typeface="Roboto Light"/>
                <a:ea typeface="Roboto Light"/>
                <a:cs typeface="Roboto Light"/>
                <a:sym typeface="Roboto Light"/>
              </a:defRPr>
            </a:lvl3pPr>
            <a:lvl4pPr marL="1828800" lvl="3" indent="-298450" algn="r">
              <a:lnSpc>
                <a:spcPct val="100000"/>
              </a:lnSpc>
              <a:spcBef>
                <a:spcPts val="500"/>
              </a:spcBef>
              <a:spcAft>
                <a:spcPts val="0"/>
              </a:spcAft>
              <a:buClr>
                <a:schemeClr val="lt1"/>
              </a:buClr>
              <a:buSzPts val="1100"/>
              <a:buChar char="•"/>
              <a:defRPr sz="1100" b="1" i="0">
                <a:solidFill>
                  <a:schemeClr val="lt1"/>
                </a:solidFill>
                <a:latin typeface="Roboto Light"/>
                <a:ea typeface="Roboto Light"/>
                <a:cs typeface="Roboto Light"/>
                <a:sym typeface="Roboto Light"/>
              </a:defRPr>
            </a:lvl4pPr>
            <a:lvl5pPr marL="2286000" lvl="4" indent="-298450" algn="r">
              <a:lnSpc>
                <a:spcPct val="100000"/>
              </a:lnSpc>
              <a:spcBef>
                <a:spcPts val="500"/>
              </a:spcBef>
              <a:spcAft>
                <a:spcPts val="0"/>
              </a:spcAft>
              <a:buClr>
                <a:schemeClr val="lt1"/>
              </a:buClr>
              <a:buSzPts val="1100"/>
              <a:buChar char="•"/>
              <a:defRPr sz="1100" b="1" i="0">
                <a:solidFill>
                  <a:schemeClr val="lt1"/>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 name="Google Shape;68;p6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572698" y="481850"/>
            <a:ext cx="1431938" cy="509393"/>
          </a:xfrm>
          <a:prstGeom prst="rect">
            <a:avLst/>
          </a:prstGeom>
          <a:noFill/>
          <a:ln>
            <a:noFill/>
          </a:ln>
        </p:spPr>
      </p:pic>
      <p:grpSp>
        <p:nvGrpSpPr>
          <p:cNvPr id="69" name="Google Shape;69;p67"/>
          <p:cNvGrpSpPr/>
          <p:nvPr/>
        </p:nvGrpSpPr>
        <p:grpSpPr>
          <a:xfrm>
            <a:off x="0" y="-40"/>
            <a:ext cx="9144212" cy="132341"/>
            <a:chOff x="0" y="866274"/>
            <a:chExt cx="10539663" cy="128337"/>
          </a:xfrm>
        </p:grpSpPr>
        <p:sp>
          <p:nvSpPr>
            <p:cNvPr id="70" name="Google Shape;70;p67"/>
            <p:cNvSpPr/>
            <p:nvPr/>
          </p:nvSpPr>
          <p:spPr>
            <a:xfrm>
              <a:off x="0" y="866274"/>
              <a:ext cx="3513221" cy="128337"/>
            </a:xfrm>
            <a:prstGeom prst="rect">
              <a:avLst/>
            </a:prstGeom>
            <a:solidFill>
              <a:srgbClr val="B1C73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71" name="Google Shape;71;p67"/>
            <p:cNvSpPr/>
            <p:nvPr/>
          </p:nvSpPr>
          <p:spPr>
            <a:xfrm>
              <a:off x="3513221" y="866274"/>
              <a:ext cx="3513221" cy="128337"/>
            </a:xfrm>
            <a:prstGeom prst="rect">
              <a:avLst/>
            </a:prstGeom>
            <a:solidFill>
              <a:srgbClr val="43A0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72" name="Google Shape;72;p67"/>
            <p:cNvSpPr/>
            <p:nvPr/>
          </p:nvSpPr>
          <p:spPr>
            <a:xfrm>
              <a:off x="7026442" y="866274"/>
              <a:ext cx="3513221" cy="128337"/>
            </a:xfrm>
            <a:prstGeom prst="rect">
              <a:avLst/>
            </a:prstGeom>
            <a:solidFill>
              <a:srgbClr val="5960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grpSp>
      <p:sp>
        <p:nvSpPr>
          <p:cNvPr id="73" name="Google Shape;73;p67"/>
          <p:cNvSpPr txBox="1">
            <a:spLocks noGrp="1"/>
          </p:cNvSpPr>
          <p:nvPr>
            <p:ph type="body" idx="2"/>
          </p:nvPr>
        </p:nvSpPr>
        <p:spPr>
          <a:xfrm>
            <a:off x="5944479" y="3646449"/>
            <a:ext cx="2826600" cy="6183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200"/>
              </a:spcBef>
              <a:spcAft>
                <a:spcPts val="0"/>
              </a:spcAft>
              <a:buClr>
                <a:schemeClr val="lt1"/>
              </a:buClr>
              <a:buSzPts val="1400"/>
              <a:buNone/>
              <a:defRPr sz="1400" b="0" i="0">
                <a:solidFill>
                  <a:schemeClr val="lt1"/>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20">
            <a:extLst>
              <a:ext uri="{FF2B5EF4-FFF2-40B4-BE49-F238E27FC236}">
                <a16:creationId xmlns:a16="http://schemas.microsoft.com/office/drawing/2014/main" id="{CBEE5E99-E0F4-4DA8-9056-523C7FC9CCF0}"/>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36536614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a:extLst>
              <a:ext uri="{FF2B5EF4-FFF2-40B4-BE49-F238E27FC236}">
                <a16:creationId xmlns:a16="http://schemas.microsoft.com/office/drawing/2014/main" id="{01CD0AC3-21EF-9156-7BC7-095C2CBEC52A}"/>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133445894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0">
            <a:extLst>
              <a:ext uri="{FF2B5EF4-FFF2-40B4-BE49-F238E27FC236}">
                <a16:creationId xmlns:a16="http://schemas.microsoft.com/office/drawing/2014/main" id="{6A45C29A-15D2-D04A-4823-4E6039D38C83}"/>
              </a:ext>
            </a:extLst>
          </p:cNvPr>
          <p:cNvSpPr>
            <a:spLocks noGrp="1" noChangeArrowheads="1"/>
          </p:cNvSpPr>
          <p:nvPr>
            <p:ph type="ftr" sz="quarter" idx="10"/>
          </p:nvPr>
        </p:nvSpPr>
        <p:spPr>
          <a:ln/>
        </p:spPr>
        <p:txBody>
          <a:bodyPr/>
          <a:lstStyle>
            <a:lvl1pPr>
              <a:defRPr/>
            </a:lvl1pPr>
          </a:lstStyle>
          <a:p>
            <a:pPr>
              <a:defRPr/>
            </a:pPr>
            <a:r>
              <a:rPr lang="en-US"/>
              <a:t> Logo   2011 Roots of Empathy</a:t>
            </a:r>
          </a:p>
        </p:txBody>
      </p:sp>
    </p:spTree>
    <p:extLst>
      <p:ext uri="{BB962C8B-B14F-4D97-AF65-F5344CB8AC3E}">
        <p14:creationId xmlns:p14="http://schemas.microsoft.com/office/powerpoint/2010/main" val="18010861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6.jpeg"/><Relationship Id="rId2" Type="http://schemas.openxmlformats.org/officeDocument/2006/relationships/slideLayout" Target="../slideLayouts/slideLayout8.xml"/><Relationship Id="rId16"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4.jpe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7.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9.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8.emf"/><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7.emf"/><Relationship Id="rId4" Type="http://schemas.openxmlformats.org/officeDocument/2006/relationships/slideLayout" Target="../slideLayouts/slideLayout38.xml"/><Relationship Id="rId9" Type="http://schemas.openxmlformats.org/officeDocument/2006/relationships/image" Target="../media/image16.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20.emf"/><Relationship Id="rId4" Type="http://schemas.openxmlformats.org/officeDocument/2006/relationships/slideLayout" Target="../slideLayouts/slideLayout45.xml"/><Relationship Id="rId9" Type="http://schemas.openxmlformats.org/officeDocument/2006/relationships/image" Target="../media/image17.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Thin"/>
              <a:buNone/>
              <a:defRPr sz="4400" b="1" i="0" u="none" strike="noStrike" cap="none">
                <a:solidFill>
                  <a:schemeClr val="dk1"/>
                </a:solidFill>
                <a:latin typeface="Roboto Thin"/>
                <a:ea typeface="Roboto Thin"/>
                <a:cs typeface="Roboto Thin"/>
                <a:sym typeface="Roboto Th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Thin"/>
                <a:ea typeface="Roboto Thin"/>
                <a:cs typeface="Roboto Thin"/>
                <a:sym typeface="Roboto Th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Thin"/>
                <a:ea typeface="Roboto Thin"/>
                <a:cs typeface="Roboto Thin"/>
                <a:sym typeface="Roboto Th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Thin"/>
                <a:ea typeface="Roboto Thin"/>
                <a:cs typeface="Roboto Thin"/>
                <a:sym typeface="Roboto Th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Thin"/>
                <a:ea typeface="Roboto Thin"/>
                <a:cs typeface="Roboto Thin"/>
                <a:sym typeface="Roboto Th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Thin"/>
                <a:ea typeface="Roboto Thin"/>
                <a:cs typeface="Roboto Thin"/>
                <a:sym typeface="Roboto Th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1"/>
          <p:cNvSpPr txBox="1">
            <a:spLocks noGrp="1"/>
          </p:cNvSpPr>
          <p:nvPr>
            <p:ph type="dt" idx="10"/>
          </p:nvPr>
        </p:nvSpPr>
        <p:spPr>
          <a:xfrm>
            <a:off x="628650" y="4767264"/>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Roboto Thin"/>
                <a:ea typeface="Roboto Thin"/>
                <a:cs typeface="Roboto Thin"/>
                <a:sym typeface="Roboto Th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51"/>
          <p:cNvSpPr txBox="1">
            <a:spLocks noGrp="1"/>
          </p:cNvSpPr>
          <p:nvPr>
            <p:ph type="ftr" idx="11"/>
          </p:nvPr>
        </p:nvSpPr>
        <p:spPr>
          <a:xfrm>
            <a:off x="3028950" y="4767264"/>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Roboto Thin"/>
                <a:ea typeface="Roboto Thin"/>
                <a:cs typeface="Roboto Thin"/>
                <a:sym typeface="Roboto Th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51"/>
          <p:cNvSpPr txBox="1">
            <a:spLocks noGrp="1"/>
          </p:cNvSpPr>
          <p:nvPr>
            <p:ph type="sldNum" idx="12"/>
          </p:nvPr>
        </p:nvSpPr>
        <p:spPr>
          <a:xfrm>
            <a:off x="6457950" y="4767264"/>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Thin"/>
                <a:ea typeface="Roboto Thin"/>
                <a:cs typeface="Roboto Thin"/>
                <a:sym typeface="Roboto Thin"/>
              </a:defRPr>
            </a:lvl9pPr>
          </a:lstStyle>
          <a:p>
            <a:pPr marL="0" lvl="0" indent="0" algn="r" rtl="0">
              <a:spcBef>
                <a:spcPts val="0"/>
              </a:spcBef>
              <a:spcAft>
                <a:spcPts val="0"/>
              </a:spcAft>
              <a:buNone/>
            </a:pPr>
            <a:fld id="{00000000-1234-1234-1234-123412341234}" type="slidenum">
              <a:rPr lang="es-C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Circle1">
            <a:extLst>
              <a:ext uri="{FF2B5EF4-FFF2-40B4-BE49-F238E27FC236}">
                <a16:creationId xmlns:a16="http://schemas.microsoft.com/office/drawing/2014/main" id="{D67EBC07-E4CD-565D-3A36-784F1EB5820F}"/>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3112294"/>
            <a:ext cx="751285" cy="174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0" descr="Circle2">
            <a:extLst>
              <a:ext uri="{FF2B5EF4-FFF2-40B4-BE49-F238E27FC236}">
                <a16:creationId xmlns:a16="http://schemas.microsoft.com/office/drawing/2014/main" id="{C2EE37F4-8423-E0C3-9DE1-B405D64CFE17}"/>
              </a:ext>
            </a:extLst>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421291" y="195263"/>
            <a:ext cx="722709" cy="16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3" descr="Sprouts">
            <a:extLst>
              <a:ext uri="{FF2B5EF4-FFF2-40B4-BE49-F238E27FC236}">
                <a16:creationId xmlns:a16="http://schemas.microsoft.com/office/drawing/2014/main" id="{0A44AE81-ED98-07CD-EF9E-51014E670F29}"/>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132535" y="4839891"/>
            <a:ext cx="27432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22">
            <a:extLst>
              <a:ext uri="{FF2B5EF4-FFF2-40B4-BE49-F238E27FC236}">
                <a16:creationId xmlns:a16="http://schemas.microsoft.com/office/drawing/2014/main" id="{9AE444AC-50CC-7E69-1165-375A2407B13B}"/>
              </a:ext>
            </a:extLst>
          </p:cNvPr>
          <p:cNvSpPr txBox="1">
            <a:spLocks noChangeArrowheads="1"/>
          </p:cNvSpPr>
          <p:nvPr userDrawn="1"/>
        </p:nvSpPr>
        <p:spPr bwMode="auto">
          <a:xfrm>
            <a:off x="8459391" y="4731544"/>
            <a:ext cx="684609" cy="230832"/>
          </a:xfrm>
          <a:prstGeom prst="rect">
            <a:avLst/>
          </a:prstGeom>
          <a:noFill/>
          <a:ln>
            <a:noFill/>
          </a:ln>
        </p:spPr>
        <p:txBody>
          <a:bodyPr>
            <a:spAutoFit/>
          </a:bodyPr>
          <a:lstStyle>
            <a:lvl1pPr eaLnBrk="0" hangingPunct="0">
              <a:defRPr>
                <a:solidFill>
                  <a:schemeClr val="tx1"/>
                </a:solidFill>
                <a:latin typeface="Century Gothic" pitchFamily="34" charset="0"/>
              </a:defRPr>
            </a:lvl1pPr>
            <a:lvl2pPr marL="742950" indent="-285750" eaLnBrk="0" hangingPunct="0">
              <a:defRPr>
                <a:solidFill>
                  <a:schemeClr val="tx1"/>
                </a:solidFill>
                <a:latin typeface="Century Gothic" pitchFamily="34" charset="0"/>
              </a:defRPr>
            </a:lvl2pPr>
            <a:lvl3pPr marL="1143000" indent="-228600" eaLnBrk="0" hangingPunct="0">
              <a:defRPr>
                <a:solidFill>
                  <a:schemeClr val="tx1"/>
                </a:solidFill>
                <a:latin typeface="Century Gothic" pitchFamily="34" charset="0"/>
              </a:defRPr>
            </a:lvl3pPr>
            <a:lvl4pPr marL="1600200" indent="-228600" eaLnBrk="0" hangingPunct="0">
              <a:defRPr>
                <a:solidFill>
                  <a:schemeClr val="tx1"/>
                </a:solidFill>
                <a:latin typeface="Century Gothic" pitchFamily="34" charset="0"/>
              </a:defRPr>
            </a:lvl4pPr>
            <a:lvl5pPr marL="2057400" indent="-228600" eaLnBrk="0" hangingPunct="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eaLnBrk="1" hangingPunct="1">
              <a:spcBef>
                <a:spcPct val="50000"/>
              </a:spcBef>
              <a:defRPr/>
            </a:pPr>
            <a:endParaRPr lang="en-CA" sz="900">
              <a:solidFill>
                <a:srgbClr val="336600"/>
              </a:solidFill>
              <a:cs typeface="Arial" charset="0"/>
            </a:endParaRPr>
          </a:p>
        </p:txBody>
      </p:sp>
      <p:sp>
        <p:nvSpPr>
          <p:cNvPr id="1030" name="Rectangle 3">
            <a:extLst>
              <a:ext uri="{FF2B5EF4-FFF2-40B4-BE49-F238E27FC236}">
                <a16:creationId xmlns:a16="http://schemas.microsoft.com/office/drawing/2014/main" id="{8BF35DD5-A6CD-3B42-CA68-8B6238434E72}"/>
              </a:ext>
            </a:extLst>
          </p:cNvPr>
          <p:cNvSpPr>
            <a:spLocks noGrp="1" noChangeArrowheads="1"/>
          </p:cNvSpPr>
          <p:nvPr>
            <p:ph type="body" idx="1"/>
          </p:nvPr>
        </p:nvSpPr>
        <p:spPr bwMode="auto">
          <a:xfrm>
            <a:off x="684610" y="1491854"/>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Rectangle 20">
            <a:extLst>
              <a:ext uri="{FF2B5EF4-FFF2-40B4-BE49-F238E27FC236}">
                <a16:creationId xmlns:a16="http://schemas.microsoft.com/office/drawing/2014/main" id="{FE3B9F7E-D1D2-4D7C-D946-8F8D1DC9F0C1}"/>
              </a:ext>
            </a:extLst>
          </p:cNvPr>
          <p:cNvSpPr>
            <a:spLocks noGrp="1" noChangeArrowheads="1"/>
          </p:cNvSpPr>
          <p:nvPr>
            <p:ph type="ftr" sz="quarter" idx="3"/>
          </p:nvPr>
        </p:nvSpPr>
        <p:spPr bwMode="auto">
          <a:xfrm>
            <a:off x="539354" y="4839891"/>
            <a:ext cx="7417594" cy="1952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750">
                <a:solidFill>
                  <a:srgbClr val="336600"/>
                </a:solidFill>
                <a:latin typeface="Century Gothic" pitchFamily="34" charset="0"/>
                <a:cs typeface="Arial" charset="0"/>
              </a:defRPr>
            </a:lvl1pPr>
          </a:lstStyle>
          <a:p>
            <a:pPr>
              <a:defRPr/>
            </a:pPr>
            <a:r>
              <a:rPr lang="en-US"/>
              <a:t> Logo   2011 Roots of Empathy</a:t>
            </a:r>
          </a:p>
        </p:txBody>
      </p:sp>
      <p:pic>
        <p:nvPicPr>
          <p:cNvPr id="1032" name="Picture 8" descr="ROElogo_sm">
            <a:extLst>
              <a:ext uri="{FF2B5EF4-FFF2-40B4-BE49-F238E27FC236}">
                <a16:creationId xmlns:a16="http://schemas.microsoft.com/office/drawing/2014/main" id="{BB79EFE2-F6E6-E637-01B8-A40986C85D9B}"/>
              </a:ext>
            </a:extLst>
          </p:cNvPr>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182166" y="142875"/>
            <a:ext cx="15906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384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fade/>
  </p:transition>
  <p:hf hdr="0" dt="0"/>
  <p:txStyles>
    <p:title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Times New Roman" pitchFamily="18" charset="0"/>
        </a:defRPr>
      </a:lvl2pPr>
      <a:lvl3pPr algn="ctr" rtl="0" eaLnBrk="0" fontAlgn="base" hangingPunct="0">
        <a:spcBef>
          <a:spcPct val="0"/>
        </a:spcBef>
        <a:spcAft>
          <a:spcPct val="0"/>
        </a:spcAft>
        <a:defRPr sz="3300">
          <a:solidFill>
            <a:schemeClr val="tx1"/>
          </a:solidFill>
          <a:latin typeface="Times New Roman" pitchFamily="18" charset="0"/>
        </a:defRPr>
      </a:lvl3pPr>
      <a:lvl4pPr algn="ctr" rtl="0" eaLnBrk="0" fontAlgn="base" hangingPunct="0">
        <a:spcBef>
          <a:spcPct val="0"/>
        </a:spcBef>
        <a:spcAft>
          <a:spcPct val="0"/>
        </a:spcAft>
        <a:defRPr sz="3300">
          <a:solidFill>
            <a:schemeClr val="tx1"/>
          </a:solidFill>
          <a:latin typeface="Times New Roman" pitchFamily="18" charset="0"/>
        </a:defRPr>
      </a:lvl4pPr>
      <a:lvl5pPr algn="ctr" rtl="0" eaLnBrk="0" fontAlgn="base" hangingPunct="0">
        <a:spcBef>
          <a:spcPct val="0"/>
        </a:spcBef>
        <a:spcAft>
          <a:spcPct val="0"/>
        </a:spcAft>
        <a:defRPr sz="3300">
          <a:solidFill>
            <a:schemeClr val="tx1"/>
          </a:solidFill>
          <a:latin typeface="Times New Roman" pitchFamily="18" charset="0"/>
        </a:defRPr>
      </a:lvl5pPr>
      <a:lvl6pPr marL="342900" algn="ctr" rtl="0" fontAlgn="base">
        <a:spcBef>
          <a:spcPct val="0"/>
        </a:spcBef>
        <a:spcAft>
          <a:spcPct val="0"/>
        </a:spcAft>
        <a:defRPr sz="3300">
          <a:solidFill>
            <a:schemeClr val="tx1"/>
          </a:solidFill>
          <a:latin typeface="Times New Roman" pitchFamily="18" charset="0"/>
        </a:defRPr>
      </a:lvl6pPr>
      <a:lvl7pPr marL="685800" algn="ctr" rtl="0" fontAlgn="base">
        <a:spcBef>
          <a:spcPct val="0"/>
        </a:spcBef>
        <a:spcAft>
          <a:spcPct val="0"/>
        </a:spcAft>
        <a:defRPr sz="3300">
          <a:solidFill>
            <a:schemeClr val="tx1"/>
          </a:solidFill>
          <a:latin typeface="Times New Roman" pitchFamily="18" charset="0"/>
        </a:defRPr>
      </a:lvl7pPr>
      <a:lvl8pPr marL="1028700" algn="ctr" rtl="0" fontAlgn="base">
        <a:spcBef>
          <a:spcPct val="0"/>
        </a:spcBef>
        <a:spcAft>
          <a:spcPct val="0"/>
        </a:spcAft>
        <a:defRPr sz="3300">
          <a:solidFill>
            <a:schemeClr val="tx1"/>
          </a:solidFill>
          <a:latin typeface="Times New Roman" pitchFamily="18" charset="0"/>
        </a:defRPr>
      </a:lvl8pPr>
      <a:lvl9pPr marL="1371600" algn="ctr" rtl="0" fontAlgn="base">
        <a:spcBef>
          <a:spcPct val="0"/>
        </a:spcBef>
        <a:spcAft>
          <a:spcPct val="0"/>
        </a:spcAft>
        <a:defRPr sz="3300">
          <a:solidFill>
            <a:schemeClr val="tx1"/>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904" y="1067396"/>
            <a:ext cx="8408193" cy="54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67904" y="1795463"/>
            <a:ext cx="8408193" cy="261223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67904" y="5152838"/>
            <a:ext cx="2057400" cy="162000"/>
          </a:xfrm>
          <a:prstGeom prst="rect">
            <a:avLst/>
          </a:prstGeom>
        </p:spPr>
        <p:txBody>
          <a:bodyPr vert="horz" lIns="0" tIns="0" rIns="0" bIns="0" rtlCol="0" anchor="ctr">
            <a:noAutofit/>
          </a:bodyPr>
          <a:lstStyle>
            <a:lvl1pPr algn="l">
              <a:defRPr sz="750">
                <a:noFill/>
              </a:defRPr>
            </a:lvl1pPr>
          </a:lstStyle>
          <a:p>
            <a:r>
              <a:rPr lang="en-GB"/>
              <a:t>Date: Monday / 01 / October / 2019</a:t>
            </a:r>
          </a:p>
        </p:txBody>
      </p:sp>
      <p:sp>
        <p:nvSpPr>
          <p:cNvPr id="5" name="Footer Placeholder 4"/>
          <p:cNvSpPr>
            <a:spLocks noGrp="1"/>
          </p:cNvSpPr>
          <p:nvPr>
            <p:ph type="ftr" sz="quarter" idx="3"/>
          </p:nvPr>
        </p:nvSpPr>
        <p:spPr>
          <a:xfrm>
            <a:off x="367903" y="4752977"/>
            <a:ext cx="4204097" cy="135000"/>
          </a:xfrm>
          <a:prstGeom prst="rect">
            <a:avLst/>
          </a:prstGeom>
        </p:spPr>
        <p:txBody>
          <a:bodyPr vert="horz" lIns="0" tIns="0" rIns="0" bIns="0" rtlCol="0" anchor="t" anchorCtr="0">
            <a:noAutofit/>
          </a:bodyPr>
          <a:lstStyle>
            <a:lvl1pPr algn="l">
              <a:defRPr sz="750" b="1">
                <a:solidFill>
                  <a:schemeClr val="tx1"/>
                </a:solidFill>
              </a:defRPr>
            </a:lvl1pPr>
          </a:lstStyle>
          <a:p>
            <a:r>
              <a:rPr lang="en-GB"/>
              <a:t>Advancing social justice, promoting decent work</a:t>
            </a:r>
          </a:p>
        </p:txBody>
      </p:sp>
      <p:sp>
        <p:nvSpPr>
          <p:cNvPr id="6" name="Slide Number Placeholder 5"/>
          <p:cNvSpPr>
            <a:spLocks noGrp="1"/>
          </p:cNvSpPr>
          <p:nvPr>
            <p:ph type="sldNum" sz="quarter" idx="4"/>
          </p:nvPr>
        </p:nvSpPr>
        <p:spPr>
          <a:xfrm>
            <a:off x="8371097" y="324000"/>
            <a:ext cx="405000" cy="216000"/>
          </a:xfrm>
          <a:prstGeom prst="rect">
            <a:avLst/>
          </a:prstGeom>
        </p:spPr>
        <p:txBody>
          <a:bodyPr vert="horz" lIns="0" tIns="0" rIns="0" bIns="0" rtlCol="0" anchor="t" anchorCtr="0">
            <a:noAutofit/>
          </a:bodyPr>
          <a:lstStyle>
            <a:lvl1pPr algn="r">
              <a:defRPr sz="1350">
                <a:solidFill>
                  <a:schemeClr val="accent1"/>
                </a:solidFill>
              </a:defRPr>
            </a:lvl1pPr>
          </a:lstStyle>
          <a:p>
            <a:fld id="{856227C0-AD57-4F9B-BAE3-EEFB0D0EE427}" type="slidenum">
              <a:rPr lang="en-GB" smtClean="0"/>
              <a:pPr/>
              <a:t>‹#›</a:t>
            </a:fld>
            <a:endParaRPr lang="en-GB"/>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67904" y="367903"/>
            <a:ext cx="1028700" cy="370862"/>
          </a:xfrm>
          <a:prstGeom prst="rect">
            <a:avLst/>
          </a:prstGeom>
        </p:spPr>
      </p:pic>
      <p:pic>
        <p:nvPicPr>
          <p:cNvPr id="11" name="Picture 10"/>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1785" y="1139309"/>
            <a:ext cx="89635" cy="105224"/>
          </a:xfrm>
          <a:prstGeom prst="rect">
            <a:avLst/>
          </a:prstGeom>
        </p:spPr>
      </p:pic>
      <p:pic>
        <p:nvPicPr>
          <p:cNvPr id="12" name="Picture 11"/>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8292797" y="4775597"/>
            <a:ext cx="483300" cy="129200"/>
          </a:xfrm>
          <a:prstGeom prst="rect">
            <a:avLst/>
          </a:prstGeom>
        </p:spPr>
      </p:pic>
    </p:spTree>
    <p:extLst>
      <p:ext uri="{BB962C8B-B14F-4D97-AF65-F5344CB8AC3E}">
        <p14:creationId xmlns:p14="http://schemas.microsoft.com/office/powerpoint/2010/main" val="8101145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685800" rtl="0" eaLnBrk="1" latinLnBrk="0" hangingPunct="1">
        <a:lnSpc>
          <a:spcPct val="90000"/>
        </a:lnSpc>
        <a:spcBef>
          <a:spcPct val="0"/>
        </a:spcBef>
        <a:buNone/>
        <a:defRPr sz="1875"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1800"/>
        </a:spcBef>
        <a:spcAft>
          <a:spcPts val="450"/>
        </a:spcAft>
        <a:buFont typeface="Arial" panose="020B0604020202020204" pitchFamily="34" charset="0"/>
        <a:buNone/>
        <a:defRPr sz="1350" b="1" kern="1200">
          <a:solidFill>
            <a:schemeClr val="accent2"/>
          </a:solidFill>
          <a:latin typeface="+mn-lt"/>
          <a:ea typeface="+mn-ea"/>
          <a:cs typeface="+mn-cs"/>
        </a:defRPr>
      </a:lvl1pPr>
      <a:lvl2pPr marL="0" indent="0" algn="l" defTabSz="685800" rtl="0" eaLnBrk="1" latinLnBrk="0" hangingPunct="1">
        <a:lnSpc>
          <a:spcPct val="100000"/>
        </a:lnSpc>
        <a:spcBef>
          <a:spcPts val="450"/>
        </a:spcBef>
        <a:spcAft>
          <a:spcPts val="450"/>
        </a:spcAft>
        <a:buFont typeface="Arial" panose="020B0604020202020204" pitchFamily="34" charset="0"/>
        <a:buNone/>
        <a:defRPr sz="1350" kern="1200">
          <a:solidFill>
            <a:schemeClr val="tx1"/>
          </a:solidFill>
          <a:latin typeface="+mn-lt"/>
          <a:ea typeface="+mn-ea"/>
          <a:cs typeface="+mn-cs"/>
        </a:defRPr>
      </a:lvl2pPr>
      <a:lvl3pPr marL="189000" indent="-189000" algn="l" defTabSz="685800" rtl="0" eaLnBrk="1" latinLnBrk="0" hangingPunct="1">
        <a:lnSpc>
          <a:spcPct val="100000"/>
        </a:lnSpc>
        <a:spcBef>
          <a:spcPts val="450"/>
        </a:spcBef>
        <a:buClr>
          <a:schemeClr val="accent2"/>
        </a:buClr>
        <a:buSzPct val="70000"/>
        <a:buFont typeface="Wingdings 3" panose="05040102010807070707" pitchFamily="18" charset="2"/>
        <a:buChar char=""/>
        <a:defRPr sz="1350" kern="1200">
          <a:solidFill>
            <a:schemeClr val="tx1"/>
          </a:solidFill>
          <a:latin typeface="+mn-lt"/>
          <a:ea typeface="+mn-ea"/>
          <a:cs typeface="+mn-cs"/>
        </a:defRPr>
      </a:lvl3pPr>
      <a:lvl4pPr marL="0" indent="0" algn="l" defTabSz="685800" rtl="0" eaLnBrk="1" latinLnBrk="0" hangingPunct="1">
        <a:lnSpc>
          <a:spcPct val="100000"/>
        </a:lnSpc>
        <a:spcBef>
          <a:spcPts val="1800"/>
        </a:spcBef>
        <a:spcAft>
          <a:spcPts val="338"/>
        </a:spcAft>
        <a:buClr>
          <a:schemeClr val="accent2"/>
        </a:buClr>
        <a:buSzPct val="80000"/>
        <a:buFont typeface="Arial" panose="020B0604020202020204" pitchFamily="34" charset="0"/>
        <a:buNone/>
        <a:defRPr sz="1050" b="1" kern="1200">
          <a:solidFill>
            <a:schemeClr val="accent2"/>
          </a:solidFill>
          <a:latin typeface="+mn-lt"/>
          <a:ea typeface="+mn-ea"/>
          <a:cs typeface="+mn-cs"/>
        </a:defRPr>
      </a:lvl4pPr>
      <a:lvl5pPr marL="0" indent="0" algn="l" defTabSz="685800" rtl="0" eaLnBrk="1" latinLnBrk="0" hangingPunct="1">
        <a:lnSpc>
          <a:spcPct val="100000"/>
        </a:lnSpc>
        <a:spcBef>
          <a:spcPts val="338"/>
        </a:spcBef>
        <a:spcAft>
          <a:spcPts val="338"/>
        </a:spcAft>
        <a:buClr>
          <a:schemeClr val="accent2"/>
        </a:buClr>
        <a:buSzPct val="80000"/>
        <a:buFont typeface="Arial" panose="020B0604020202020204" pitchFamily="34" charset="0"/>
        <a:buNone/>
        <a:defRPr sz="1050" kern="1200">
          <a:solidFill>
            <a:schemeClr val="tx1"/>
          </a:solidFill>
          <a:latin typeface="+mn-lt"/>
          <a:ea typeface="+mn-ea"/>
          <a:cs typeface="+mn-cs"/>
        </a:defRPr>
      </a:lvl5pPr>
      <a:lvl6pPr marL="189000" indent="-189000" algn="l" defTabSz="685800" rtl="0" eaLnBrk="1" latinLnBrk="0" hangingPunct="1">
        <a:lnSpc>
          <a:spcPct val="100000"/>
        </a:lnSpc>
        <a:spcBef>
          <a:spcPts val="338"/>
        </a:spcBef>
        <a:buClr>
          <a:schemeClr val="accent2"/>
        </a:buClr>
        <a:buSzPct val="70000"/>
        <a:buFont typeface="Wingdings 3" panose="05040102010807070707" pitchFamily="18" charset="2"/>
        <a:buChar char="u"/>
        <a:defRPr sz="1050" kern="1200">
          <a:solidFill>
            <a:schemeClr val="tx1"/>
          </a:solidFill>
          <a:latin typeface="+mn-lt"/>
          <a:ea typeface="+mn-ea"/>
          <a:cs typeface="+mn-cs"/>
        </a:defRPr>
      </a:lvl6pPr>
      <a:lvl7pPr marL="0" indent="0" algn="l" defTabSz="685800" rtl="0" eaLnBrk="1" latinLnBrk="0" hangingPunct="1">
        <a:lnSpc>
          <a:spcPct val="100000"/>
        </a:lnSpc>
        <a:spcBef>
          <a:spcPts val="450"/>
        </a:spcBef>
        <a:buFont typeface="Arial" panose="020B0604020202020204" pitchFamily="34" charset="0"/>
        <a:buNone/>
        <a:defRPr sz="750" kern="1200" baseline="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9">
          <p15:clr>
            <a:srgbClr val="F26B43"/>
          </p15:clr>
        </p15:guide>
        <p15:guide id="4" pos="7371">
          <p15:clr>
            <a:srgbClr val="F26B43"/>
          </p15:clr>
        </p15:guide>
        <p15:guide id="5" orient="horz" pos="309">
          <p15:clr>
            <a:srgbClr val="F26B43"/>
          </p15:clr>
        </p15:guide>
        <p15:guide id="6" orient="horz" pos="4011">
          <p15:clr>
            <a:srgbClr val="F26B43"/>
          </p15:clr>
        </p15:guide>
        <p15:guide id="7" orient="horz" pos="1508">
          <p15:clr>
            <a:srgbClr val="F26B43"/>
          </p15:clr>
        </p15:guide>
        <p15:guide id="8" orient="horz" pos="3702">
          <p15:clr>
            <a:srgbClr val="F26B43"/>
          </p15:clr>
        </p15:guide>
        <p15:guide id="9" orient="horz" pos="15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B9B9E36-F457-5B42-8142-8F7AEF502608}"/>
              </a:ext>
            </a:extLst>
          </p:cNvPr>
          <p:cNvSpPr/>
          <p:nvPr userDrawn="1"/>
        </p:nvSpPr>
        <p:spPr>
          <a:xfrm>
            <a:off x="0" y="4752005"/>
            <a:ext cx="9144000" cy="391496"/>
          </a:xfrm>
          <a:prstGeom prst="rect">
            <a:avLst/>
          </a:prstGeom>
          <a:gradFill>
            <a:gsLst>
              <a:gs pos="0">
                <a:schemeClr val="accent2"/>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7" dirty="0"/>
          </a:p>
        </p:txBody>
      </p:sp>
      <p:sp>
        <p:nvSpPr>
          <p:cNvPr id="3" name="Text Placeholder 2">
            <a:extLst>
              <a:ext uri="{FF2B5EF4-FFF2-40B4-BE49-F238E27FC236}">
                <a16:creationId xmlns:a16="http://schemas.microsoft.com/office/drawing/2014/main" id="{818A3F1D-EE0D-A143-94DE-9230D899D7B1}"/>
              </a:ext>
            </a:extLst>
          </p:cNvPr>
          <p:cNvSpPr>
            <a:spLocks noGrp="1"/>
          </p:cNvSpPr>
          <p:nvPr>
            <p:ph type="body" idx="1"/>
          </p:nvPr>
        </p:nvSpPr>
        <p:spPr>
          <a:xfrm>
            <a:off x="343313" y="1369218"/>
            <a:ext cx="8469915" cy="33066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76B9CA07-35E2-674A-8F8F-5A94CE901557}"/>
              </a:ext>
            </a:extLst>
          </p:cNvPr>
          <p:cNvPicPr>
            <a:picLocks noChangeAspect="1"/>
          </p:cNvPicPr>
          <p:nvPr userDrawn="1"/>
        </p:nvPicPr>
        <p:blipFill>
          <a:blip r:embed="rId9" cstate="hqprint">
            <a:extLst>
              <a:ext uri="{28A0092B-C50C-407E-A947-70E740481C1C}">
                <a14:useLocalDpi xmlns:a14="http://schemas.microsoft.com/office/drawing/2010/main"/>
              </a:ext>
            </a:extLst>
          </a:blip>
          <a:srcRect/>
          <a:stretch/>
        </p:blipFill>
        <p:spPr>
          <a:xfrm>
            <a:off x="7247878" y="436074"/>
            <a:ext cx="1565829" cy="391496"/>
          </a:xfrm>
          <a:prstGeom prst="rect">
            <a:avLst/>
          </a:prstGeom>
        </p:spPr>
      </p:pic>
      <p:cxnSp>
        <p:nvCxnSpPr>
          <p:cNvPr id="16" name="Straight Connector 15">
            <a:extLst>
              <a:ext uri="{FF2B5EF4-FFF2-40B4-BE49-F238E27FC236}">
                <a16:creationId xmlns:a16="http://schemas.microsoft.com/office/drawing/2014/main" id="{DC47D459-4E72-4A47-BD1A-7E64C3900FA1}"/>
              </a:ext>
            </a:extLst>
          </p:cNvPr>
          <p:cNvCxnSpPr>
            <a:cxnSpLocks/>
          </p:cNvCxnSpPr>
          <p:nvPr userDrawn="1"/>
        </p:nvCxnSpPr>
        <p:spPr>
          <a:xfrm>
            <a:off x="0" y="474343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A4F0271-95CA-7C4C-86D7-5F73BE2AA8C6}"/>
              </a:ext>
            </a:extLst>
          </p:cNvPr>
          <p:cNvPicPr>
            <a:picLocks noChangeAspect="1"/>
          </p:cNvPicPr>
          <p:nvPr userDrawn="1"/>
        </p:nvPicPr>
        <p:blipFill>
          <a:blip r:embed="rId10">
            <a:alphaModFix amt="50000"/>
          </a:blip>
          <a:stretch>
            <a:fillRect/>
          </a:stretch>
        </p:blipFill>
        <p:spPr>
          <a:xfrm>
            <a:off x="87050" y="101922"/>
            <a:ext cx="2858715" cy="1059800"/>
          </a:xfrm>
          <a:prstGeom prst="rect">
            <a:avLst/>
          </a:prstGeom>
        </p:spPr>
      </p:pic>
      <p:sp>
        <p:nvSpPr>
          <p:cNvPr id="18" name="Footer Placeholder 1">
            <a:extLst>
              <a:ext uri="{FF2B5EF4-FFF2-40B4-BE49-F238E27FC236}">
                <a16:creationId xmlns:a16="http://schemas.microsoft.com/office/drawing/2014/main" id="{C3DA8279-9DF0-C446-AD0E-073FFC026E47}"/>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52028244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66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5" indent="-171415" algn="l" defTabSz="685661" rtl="0" eaLnBrk="1" latinLnBrk="0" hangingPunct="1">
        <a:lnSpc>
          <a:spcPct val="90000"/>
        </a:lnSpc>
        <a:spcBef>
          <a:spcPts val="750"/>
        </a:spcBef>
        <a:spcAft>
          <a:spcPts val="675"/>
        </a:spcAft>
        <a:buFont typeface="Arial" panose="020B0604020202020204" pitchFamily="34" charset="0"/>
        <a:buChar char="•"/>
        <a:defRPr sz="1968" kern="1200" baseline="0">
          <a:solidFill>
            <a:schemeClr val="bg1"/>
          </a:solidFill>
          <a:latin typeface="Sofia Pro Light" pitchFamily="2" charset="0"/>
          <a:ea typeface="+mn-ea"/>
          <a:cs typeface="+mn-cs"/>
        </a:defRPr>
      </a:lvl1pPr>
      <a:lvl2pPr marL="514246" indent="-171415" algn="l" defTabSz="685661" rtl="0" eaLnBrk="1" latinLnBrk="0" hangingPunct="1">
        <a:lnSpc>
          <a:spcPct val="90000"/>
        </a:lnSpc>
        <a:spcBef>
          <a:spcPts val="375"/>
        </a:spcBef>
        <a:spcAft>
          <a:spcPts val="675"/>
        </a:spcAft>
        <a:buFont typeface="Arial" panose="020B0604020202020204" pitchFamily="34" charset="0"/>
        <a:buChar char="•"/>
        <a:defRPr sz="1800" kern="1200" baseline="0">
          <a:solidFill>
            <a:schemeClr val="bg1"/>
          </a:solidFill>
          <a:latin typeface="Sofia Pro Light" pitchFamily="2" charset="0"/>
          <a:ea typeface="+mn-ea"/>
          <a:cs typeface="+mn-cs"/>
        </a:defRPr>
      </a:lvl2pPr>
      <a:lvl3pPr marL="857076" indent="-171415" algn="l" defTabSz="685661" rtl="0" eaLnBrk="1" latinLnBrk="0" hangingPunct="1">
        <a:lnSpc>
          <a:spcPct val="90000"/>
        </a:lnSpc>
        <a:spcBef>
          <a:spcPts val="375"/>
        </a:spcBef>
        <a:spcAft>
          <a:spcPts val="337"/>
        </a:spcAft>
        <a:buFont typeface="Arial" panose="020B0604020202020204" pitchFamily="34" charset="0"/>
        <a:buChar char="•"/>
        <a:defRPr sz="1500" kern="1200" baseline="0">
          <a:solidFill>
            <a:schemeClr val="bg1"/>
          </a:solidFill>
          <a:latin typeface="Sofia Pro Light" pitchFamily="2" charset="0"/>
          <a:ea typeface="+mn-ea"/>
          <a:cs typeface="+mn-cs"/>
        </a:defRPr>
      </a:lvl3pPr>
      <a:lvl4pPr marL="1199907" indent="-171415" algn="l" defTabSz="685661" rtl="0" eaLnBrk="1" latinLnBrk="0" hangingPunct="1">
        <a:lnSpc>
          <a:spcPct val="90000"/>
        </a:lnSpc>
        <a:spcBef>
          <a:spcPts val="375"/>
        </a:spcBef>
        <a:spcAft>
          <a:spcPts val="337"/>
        </a:spcAft>
        <a:buFont typeface="Arial" panose="020B0604020202020204" pitchFamily="34" charset="0"/>
        <a:buChar char="•"/>
        <a:defRPr sz="1350" kern="1200" baseline="0">
          <a:solidFill>
            <a:schemeClr val="bg1"/>
          </a:solidFill>
          <a:latin typeface="Sofia Pro Light" pitchFamily="2" charset="0"/>
          <a:ea typeface="+mn-ea"/>
          <a:cs typeface="+mn-cs"/>
        </a:defRPr>
      </a:lvl4pPr>
      <a:lvl5pPr marL="1542737" indent="-171415" algn="l" defTabSz="685661" rtl="0" eaLnBrk="1" latinLnBrk="0" hangingPunct="1">
        <a:lnSpc>
          <a:spcPct val="90000"/>
        </a:lnSpc>
        <a:spcBef>
          <a:spcPts val="375"/>
        </a:spcBef>
        <a:spcAft>
          <a:spcPts val="337"/>
        </a:spcAft>
        <a:buFont typeface="Arial" panose="020B0604020202020204" pitchFamily="34" charset="0"/>
        <a:buChar char="•"/>
        <a:defRPr sz="1350" kern="1200" baseline="0">
          <a:solidFill>
            <a:schemeClr val="bg1"/>
          </a:solidFill>
          <a:latin typeface="Sofia Pro Light" pitchFamily="2" charset="0"/>
          <a:ea typeface="+mn-ea"/>
          <a:cs typeface="+mn-cs"/>
        </a:defRPr>
      </a:lvl5pPr>
      <a:lvl6pPr marL="1885567"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98"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29"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59"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1" rtl="0" eaLnBrk="1" latinLnBrk="0" hangingPunct="1">
        <a:defRPr sz="1350" kern="1200">
          <a:solidFill>
            <a:schemeClr val="tx1"/>
          </a:solidFill>
          <a:latin typeface="+mn-lt"/>
          <a:ea typeface="+mn-ea"/>
          <a:cs typeface="+mn-cs"/>
        </a:defRPr>
      </a:lvl1pPr>
      <a:lvl2pPr marL="342831" algn="l" defTabSz="685661" rtl="0" eaLnBrk="1" latinLnBrk="0" hangingPunct="1">
        <a:defRPr sz="1350" kern="1200">
          <a:solidFill>
            <a:schemeClr val="tx1"/>
          </a:solidFill>
          <a:latin typeface="+mn-lt"/>
          <a:ea typeface="+mn-ea"/>
          <a:cs typeface="+mn-cs"/>
        </a:defRPr>
      </a:lvl2pPr>
      <a:lvl3pPr marL="685661" algn="l" defTabSz="685661" rtl="0" eaLnBrk="1" latinLnBrk="0" hangingPunct="1">
        <a:defRPr sz="1350" kern="1200">
          <a:solidFill>
            <a:schemeClr val="tx1"/>
          </a:solidFill>
          <a:latin typeface="+mn-lt"/>
          <a:ea typeface="+mn-ea"/>
          <a:cs typeface="+mn-cs"/>
        </a:defRPr>
      </a:lvl3pPr>
      <a:lvl4pPr marL="1028491" algn="l" defTabSz="685661" rtl="0" eaLnBrk="1" latinLnBrk="0" hangingPunct="1">
        <a:defRPr sz="1350" kern="1200">
          <a:solidFill>
            <a:schemeClr val="tx1"/>
          </a:solidFill>
          <a:latin typeface="+mn-lt"/>
          <a:ea typeface="+mn-ea"/>
          <a:cs typeface="+mn-cs"/>
        </a:defRPr>
      </a:lvl4pPr>
      <a:lvl5pPr marL="1371322" algn="l" defTabSz="685661" rtl="0" eaLnBrk="1" latinLnBrk="0" hangingPunct="1">
        <a:defRPr sz="1350" kern="1200">
          <a:solidFill>
            <a:schemeClr val="tx1"/>
          </a:solidFill>
          <a:latin typeface="+mn-lt"/>
          <a:ea typeface="+mn-ea"/>
          <a:cs typeface="+mn-cs"/>
        </a:defRPr>
      </a:lvl5pPr>
      <a:lvl6pPr marL="1714152" algn="l" defTabSz="685661" rtl="0" eaLnBrk="1" latinLnBrk="0" hangingPunct="1">
        <a:defRPr sz="1350" kern="1200">
          <a:solidFill>
            <a:schemeClr val="tx1"/>
          </a:solidFill>
          <a:latin typeface="+mn-lt"/>
          <a:ea typeface="+mn-ea"/>
          <a:cs typeface="+mn-cs"/>
        </a:defRPr>
      </a:lvl6pPr>
      <a:lvl7pPr marL="2056983" algn="l" defTabSz="685661" rtl="0" eaLnBrk="1" latinLnBrk="0" hangingPunct="1">
        <a:defRPr sz="1350" kern="1200">
          <a:solidFill>
            <a:schemeClr val="tx1"/>
          </a:solidFill>
          <a:latin typeface="+mn-lt"/>
          <a:ea typeface="+mn-ea"/>
          <a:cs typeface="+mn-cs"/>
        </a:defRPr>
      </a:lvl7pPr>
      <a:lvl8pPr marL="2399813" algn="l" defTabSz="685661" rtl="0" eaLnBrk="1" latinLnBrk="0" hangingPunct="1">
        <a:defRPr sz="1350" kern="1200">
          <a:solidFill>
            <a:schemeClr val="tx1"/>
          </a:solidFill>
          <a:latin typeface="+mn-lt"/>
          <a:ea typeface="+mn-ea"/>
          <a:cs typeface="+mn-cs"/>
        </a:defRPr>
      </a:lvl8pPr>
      <a:lvl9pPr marL="2742644" algn="l" defTabSz="68566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F7AB7D1-0E16-FE41-AAEA-BD3914B12571}"/>
              </a:ext>
            </a:extLst>
          </p:cNvPr>
          <p:cNvSpPr/>
          <p:nvPr userDrawn="1"/>
        </p:nvSpPr>
        <p:spPr>
          <a:xfrm>
            <a:off x="0" y="4752005"/>
            <a:ext cx="9144000" cy="391496"/>
          </a:xfrm>
          <a:prstGeom prst="rect">
            <a:avLst/>
          </a:prstGeom>
          <a:gradFill>
            <a:gsLst>
              <a:gs pos="0">
                <a:schemeClr val="accent2"/>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7" baseline="0" dirty="0">
              <a:solidFill>
                <a:schemeClr val="bg1"/>
              </a:solidFill>
            </a:endParaRPr>
          </a:p>
        </p:txBody>
      </p:sp>
      <p:sp>
        <p:nvSpPr>
          <p:cNvPr id="3" name="Text Placeholder 2">
            <a:extLst>
              <a:ext uri="{FF2B5EF4-FFF2-40B4-BE49-F238E27FC236}">
                <a16:creationId xmlns:a16="http://schemas.microsoft.com/office/drawing/2014/main" id="{818A3F1D-EE0D-A143-94DE-9230D899D7B1}"/>
              </a:ext>
            </a:extLst>
          </p:cNvPr>
          <p:cNvSpPr>
            <a:spLocks noGrp="1"/>
          </p:cNvSpPr>
          <p:nvPr>
            <p:ph type="body" idx="1"/>
          </p:nvPr>
        </p:nvSpPr>
        <p:spPr>
          <a:xfrm>
            <a:off x="335413" y="1369218"/>
            <a:ext cx="8478295" cy="33066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EC028867-7879-3B4F-9299-CF9BEDFB3EBF}"/>
              </a:ext>
            </a:extLst>
          </p:cNvPr>
          <p:cNvPicPr>
            <a:picLocks noChangeAspect="1"/>
          </p:cNvPicPr>
          <p:nvPr userDrawn="1"/>
        </p:nvPicPr>
        <p:blipFill>
          <a:blip r:embed="rId9">
            <a:alphaModFix amt="50000"/>
          </a:blip>
          <a:stretch>
            <a:fillRect/>
          </a:stretch>
        </p:blipFill>
        <p:spPr>
          <a:xfrm>
            <a:off x="87050" y="101922"/>
            <a:ext cx="2858715" cy="1059800"/>
          </a:xfrm>
          <a:prstGeom prst="rect">
            <a:avLst/>
          </a:prstGeom>
        </p:spPr>
      </p:pic>
      <p:pic>
        <p:nvPicPr>
          <p:cNvPr id="16" name="Picture 15">
            <a:extLst>
              <a:ext uri="{FF2B5EF4-FFF2-40B4-BE49-F238E27FC236}">
                <a16:creationId xmlns:a16="http://schemas.microsoft.com/office/drawing/2014/main" id="{373D9F79-4D8A-9B42-BB56-8CDDADD53B94}"/>
              </a:ext>
            </a:extLst>
          </p:cNvPr>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7247878" y="436074"/>
            <a:ext cx="1565830" cy="391496"/>
          </a:xfrm>
          <a:prstGeom prst="rect">
            <a:avLst/>
          </a:prstGeom>
        </p:spPr>
      </p:pic>
      <p:cxnSp>
        <p:nvCxnSpPr>
          <p:cNvPr id="19" name="Straight Connector 18">
            <a:extLst>
              <a:ext uri="{FF2B5EF4-FFF2-40B4-BE49-F238E27FC236}">
                <a16:creationId xmlns:a16="http://schemas.microsoft.com/office/drawing/2014/main" id="{51F0F8E0-1C58-8D41-829D-2068F6FE7804}"/>
              </a:ext>
            </a:extLst>
          </p:cNvPr>
          <p:cNvCxnSpPr>
            <a:cxnSpLocks/>
          </p:cNvCxnSpPr>
          <p:nvPr userDrawn="1"/>
        </p:nvCxnSpPr>
        <p:spPr>
          <a:xfrm>
            <a:off x="0" y="474343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5050A5D3-BA17-984D-889A-5DB0421C5293}"/>
              </a:ext>
            </a:extLst>
          </p:cNvPr>
          <p:cNvSpPr>
            <a:spLocks noGrp="1"/>
          </p:cNvSpPr>
          <p:nvPr>
            <p:ph type="ftr" sz="quarter" idx="3"/>
          </p:nvPr>
        </p:nvSpPr>
        <p:spPr>
          <a:xfrm>
            <a:off x="2972555" y="4811129"/>
            <a:ext cx="5841153" cy="273248"/>
          </a:xfrm>
          <a:prstGeom prst="rect">
            <a:avLst/>
          </a:prstGeom>
        </p:spPr>
        <p:txBody>
          <a:bodyPr vert="horz" lIns="0" tIns="0" rIns="0" bIns="0" rtlCol="0" anchor="ctr"/>
          <a:lstStyle>
            <a:lvl1pPr algn="r">
              <a:defRPr sz="787" baseline="0">
                <a:solidFill>
                  <a:schemeClr val="bg1"/>
                </a:solidFill>
              </a:defRPr>
            </a:lvl1pPr>
          </a:lstStyle>
          <a:p>
            <a:r>
              <a:rPr lang="en-US"/>
              <a:t>Kehinde Ajayi | September 29 2023 | CGDev.org</a:t>
            </a:r>
          </a:p>
        </p:txBody>
      </p:sp>
    </p:spTree>
    <p:extLst>
      <p:ext uri="{BB962C8B-B14F-4D97-AF65-F5344CB8AC3E}">
        <p14:creationId xmlns:p14="http://schemas.microsoft.com/office/powerpoint/2010/main" val="25383046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66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5" indent="-171415" algn="l" defTabSz="685661" rtl="0" eaLnBrk="1" latinLnBrk="0" hangingPunct="1">
        <a:lnSpc>
          <a:spcPct val="90000"/>
        </a:lnSpc>
        <a:spcBef>
          <a:spcPts val="750"/>
        </a:spcBef>
        <a:spcAft>
          <a:spcPts val="675"/>
        </a:spcAft>
        <a:buFont typeface="Arial" panose="020B0604020202020204" pitchFamily="34" charset="0"/>
        <a:buChar char="•"/>
        <a:defRPr sz="1968" kern="1200" baseline="0">
          <a:solidFill>
            <a:schemeClr val="tx1"/>
          </a:solidFill>
          <a:latin typeface="Sofia Pro Light" pitchFamily="2" charset="0"/>
          <a:ea typeface="+mn-ea"/>
          <a:cs typeface="+mn-cs"/>
        </a:defRPr>
      </a:lvl1pPr>
      <a:lvl2pPr marL="514246" indent="-171415" algn="l" defTabSz="685661" rtl="0" eaLnBrk="1" latinLnBrk="0" hangingPunct="1">
        <a:lnSpc>
          <a:spcPct val="90000"/>
        </a:lnSpc>
        <a:spcBef>
          <a:spcPts val="375"/>
        </a:spcBef>
        <a:spcAft>
          <a:spcPts val="675"/>
        </a:spcAft>
        <a:buFont typeface="Arial" panose="020B0604020202020204" pitchFamily="34" charset="0"/>
        <a:buChar char="•"/>
        <a:defRPr sz="1800" kern="1200" baseline="0">
          <a:solidFill>
            <a:schemeClr val="tx1"/>
          </a:solidFill>
          <a:latin typeface="Sofia Pro Light" pitchFamily="2" charset="0"/>
          <a:ea typeface="+mn-ea"/>
          <a:cs typeface="+mn-cs"/>
        </a:defRPr>
      </a:lvl2pPr>
      <a:lvl3pPr marL="857076" indent="-171415" algn="l" defTabSz="685661" rtl="0" eaLnBrk="1" latinLnBrk="0" hangingPunct="1">
        <a:lnSpc>
          <a:spcPct val="90000"/>
        </a:lnSpc>
        <a:spcBef>
          <a:spcPts val="375"/>
        </a:spcBef>
        <a:spcAft>
          <a:spcPts val="337"/>
        </a:spcAft>
        <a:buFont typeface="Arial" panose="020B0604020202020204" pitchFamily="34" charset="0"/>
        <a:buChar char="•"/>
        <a:defRPr sz="1500" kern="1200" baseline="0">
          <a:solidFill>
            <a:schemeClr val="tx1"/>
          </a:solidFill>
          <a:latin typeface="Sofia Pro Light" pitchFamily="2" charset="0"/>
          <a:ea typeface="+mn-ea"/>
          <a:cs typeface="+mn-cs"/>
        </a:defRPr>
      </a:lvl3pPr>
      <a:lvl4pPr marL="1199907" indent="-171415" algn="l" defTabSz="685661" rtl="0" eaLnBrk="1" latinLnBrk="0" hangingPunct="1">
        <a:lnSpc>
          <a:spcPct val="90000"/>
        </a:lnSpc>
        <a:spcBef>
          <a:spcPts val="375"/>
        </a:spcBef>
        <a:spcAft>
          <a:spcPts val="337"/>
        </a:spcAft>
        <a:buFont typeface="Arial" panose="020B0604020202020204" pitchFamily="34" charset="0"/>
        <a:buChar char="•"/>
        <a:defRPr sz="1350" kern="1200" baseline="0">
          <a:solidFill>
            <a:schemeClr val="tx1"/>
          </a:solidFill>
          <a:latin typeface="Sofia Pro Light" pitchFamily="2" charset="0"/>
          <a:ea typeface="+mn-ea"/>
          <a:cs typeface="+mn-cs"/>
        </a:defRPr>
      </a:lvl4pPr>
      <a:lvl5pPr marL="1542737" indent="-171415" algn="l" defTabSz="685661" rtl="0" eaLnBrk="1" latinLnBrk="0" hangingPunct="1">
        <a:lnSpc>
          <a:spcPct val="90000"/>
        </a:lnSpc>
        <a:spcBef>
          <a:spcPts val="375"/>
        </a:spcBef>
        <a:spcAft>
          <a:spcPts val="337"/>
        </a:spcAft>
        <a:buFont typeface="Arial" panose="020B0604020202020204" pitchFamily="34" charset="0"/>
        <a:buChar char="•"/>
        <a:defRPr sz="1350" kern="1200" baseline="0">
          <a:solidFill>
            <a:schemeClr val="tx1"/>
          </a:solidFill>
          <a:latin typeface="Sofia Pro Light" pitchFamily="2" charset="0"/>
          <a:ea typeface="+mn-ea"/>
          <a:cs typeface="+mn-cs"/>
        </a:defRPr>
      </a:lvl5pPr>
      <a:lvl6pPr marL="1885567"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98"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29"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59" indent="-171415" algn="l" defTabSz="68566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1" rtl="0" eaLnBrk="1" latinLnBrk="0" hangingPunct="1">
        <a:defRPr sz="1350" kern="1200">
          <a:solidFill>
            <a:schemeClr val="tx1"/>
          </a:solidFill>
          <a:latin typeface="+mn-lt"/>
          <a:ea typeface="+mn-ea"/>
          <a:cs typeface="+mn-cs"/>
        </a:defRPr>
      </a:lvl1pPr>
      <a:lvl2pPr marL="342831" algn="l" defTabSz="685661" rtl="0" eaLnBrk="1" latinLnBrk="0" hangingPunct="1">
        <a:defRPr sz="1350" kern="1200">
          <a:solidFill>
            <a:schemeClr val="tx1"/>
          </a:solidFill>
          <a:latin typeface="+mn-lt"/>
          <a:ea typeface="+mn-ea"/>
          <a:cs typeface="+mn-cs"/>
        </a:defRPr>
      </a:lvl2pPr>
      <a:lvl3pPr marL="685661" algn="l" defTabSz="685661" rtl="0" eaLnBrk="1" latinLnBrk="0" hangingPunct="1">
        <a:defRPr sz="1350" kern="1200">
          <a:solidFill>
            <a:schemeClr val="tx1"/>
          </a:solidFill>
          <a:latin typeface="+mn-lt"/>
          <a:ea typeface="+mn-ea"/>
          <a:cs typeface="+mn-cs"/>
        </a:defRPr>
      </a:lvl3pPr>
      <a:lvl4pPr marL="1028491" algn="l" defTabSz="685661" rtl="0" eaLnBrk="1" latinLnBrk="0" hangingPunct="1">
        <a:defRPr sz="1350" kern="1200">
          <a:solidFill>
            <a:schemeClr val="tx1"/>
          </a:solidFill>
          <a:latin typeface="+mn-lt"/>
          <a:ea typeface="+mn-ea"/>
          <a:cs typeface="+mn-cs"/>
        </a:defRPr>
      </a:lvl4pPr>
      <a:lvl5pPr marL="1371322" algn="l" defTabSz="685661" rtl="0" eaLnBrk="1" latinLnBrk="0" hangingPunct="1">
        <a:defRPr sz="1350" kern="1200">
          <a:solidFill>
            <a:schemeClr val="tx1"/>
          </a:solidFill>
          <a:latin typeface="+mn-lt"/>
          <a:ea typeface="+mn-ea"/>
          <a:cs typeface="+mn-cs"/>
        </a:defRPr>
      </a:lvl5pPr>
      <a:lvl6pPr marL="1714152" algn="l" defTabSz="685661" rtl="0" eaLnBrk="1" latinLnBrk="0" hangingPunct="1">
        <a:defRPr sz="1350" kern="1200">
          <a:solidFill>
            <a:schemeClr val="tx1"/>
          </a:solidFill>
          <a:latin typeface="+mn-lt"/>
          <a:ea typeface="+mn-ea"/>
          <a:cs typeface="+mn-cs"/>
        </a:defRPr>
      </a:lvl6pPr>
      <a:lvl7pPr marL="2056983" algn="l" defTabSz="685661" rtl="0" eaLnBrk="1" latinLnBrk="0" hangingPunct="1">
        <a:defRPr sz="1350" kern="1200">
          <a:solidFill>
            <a:schemeClr val="tx1"/>
          </a:solidFill>
          <a:latin typeface="+mn-lt"/>
          <a:ea typeface="+mn-ea"/>
          <a:cs typeface="+mn-cs"/>
        </a:defRPr>
      </a:lvl7pPr>
      <a:lvl8pPr marL="2399813" algn="l" defTabSz="685661" rtl="0" eaLnBrk="1" latinLnBrk="0" hangingPunct="1">
        <a:defRPr sz="1350" kern="1200">
          <a:solidFill>
            <a:schemeClr val="tx1"/>
          </a:solidFill>
          <a:latin typeface="+mn-lt"/>
          <a:ea typeface="+mn-ea"/>
          <a:cs typeface="+mn-cs"/>
        </a:defRPr>
      </a:lvl8pPr>
      <a:lvl9pPr marL="2742644" algn="l" defTabSz="68566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79AC1-B351-6BED-5181-DB768B57366F}"/>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A2CADB-8EBD-C9F0-29FE-B98AF9D101EB}"/>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48374-EAFE-35E6-D52E-F63D9B04036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3103E9BD-A5D1-F346-9088-C85AFC312485}" type="datetimeFigureOut">
              <a:rPr lang="en-US" smtClean="0"/>
              <a:t>9/29/23</a:t>
            </a:fld>
            <a:endParaRPr lang="en-US"/>
          </a:p>
        </p:txBody>
      </p:sp>
      <p:sp>
        <p:nvSpPr>
          <p:cNvPr id="5" name="Footer Placeholder 4">
            <a:extLst>
              <a:ext uri="{FF2B5EF4-FFF2-40B4-BE49-F238E27FC236}">
                <a16:creationId xmlns:a16="http://schemas.microsoft.com/office/drawing/2014/main" id="{5BF0679C-E239-8AB9-D497-AAE7AE8E50A6}"/>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420A61-7727-CB1C-49F6-95803FDCF19C}"/>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799486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med" p14:dur="60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hyperlink" Target="mailto:kajayi@cgdev.org" TargetMode="Externa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66.png"/><Relationship Id="rId4" Type="http://schemas.openxmlformats.org/officeDocument/2006/relationships/hyperlink" Target="https://www.ilo.org/globalcare/?language=en#hom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hyperlink" Target="https://www.ilo.org/global/topics/care-economy/lang--en/index.htm" TargetMode="External"/><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hyperlink" Target="mailto:GEDI@ilo.org" TargetMode="External"/><Relationship Id="rId4" Type="http://schemas.openxmlformats.org/officeDocument/2006/relationships/hyperlink" Target="https://www.ilo.org/globalcare/?language=en#hom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hyperlink" Target="https://www.ilo.org/globalcare/?language=en#home" TargetMode="External"/><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94209" y="1479975"/>
            <a:ext cx="8668591" cy="1554000"/>
          </a:xfrm>
          <a:prstGeom prst="rect">
            <a:avLst/>
          </a:prstGeom>
          <a:noFill/>
          <a:ln>
            <a:noFill/>
          </a:ln>
        </p:spPr>
        <p:txBody>
          <a:bodyPr spcFirstLastPara="1" wrap="square" lIns="91425" tIns="45700" rIns="91425" bIns="45700" anchor="b" anchorCtr="0">
            <a:noAutofit/>
          </a:bodyPr>
          <a:lstStyle/>
          <a:p>
            <a:pPr>
              <a:buSzPts val="3200"/>
            </a:pPr>
            <a:r>
              <a:rPr lang="es-CO" sz="3200" dirty="0"/>
              <a:t>MenCare </a:t>
            </a:r>
            <a:r>
              <a:rPr lang="es-CO" sz="3200" dirty="0" err="1"/>
              <a:t>Webinar</a:t>
            </a:r>
            <a:r>
              <a:rPr lang="es-CO" sz="3200" dirty="0"/>
              <a:t> Series </a:t>
            </a:r>
            <a:r>
              <a:rPr lang="es-CO" sz="3200" dirty="0" err="1"/>
              <a:t>nr</a:t>
            </a:r>
            <a:r>
              <a:rPr lang="es-CO" sz="3200" dirty="0"/>
              <a:t> 4</a:t>
            </a:r>
            <a:br>
              <a:rPr lang="es-CO" sz="3200" dirty="0"/>
            </a:br>
            <a:br>
              <a:rPr lang="es-CO" sz="3200" dirty="0">
                <a:latin typeface="Roboto" panose="02000000000000000000" pitchFamily="2" charset="0"/>
                <a:ea typeface="Roboto" panose="02000000000000000000" pitchFamily="2" charset="0"/>
                <a:cs typeface="Roboto" panose="02000000000000000000" pitchFamily="2" charset="0"/>
              </a:rPr>
            </a:br>
            <a:r>
              <a:rPr lang="en-ZA" sz="3200" b="1" dirty="0">
                <a:solidFill>
                  <a:schemeClr val="bg1"/>
                </a:solidFill>
                <a:effectLst/>
                <a:latin typeface="Roboto" panose="02000000000000000000" pitchFamily="2" charset="0"/>
                <a:ea typeface="Roboto" panose="02000000000000000000" pitchFamily="2" charset="0"/>
                <a:cs typeface="Roboto" panose="02000000000000000000" pitchFamily="2" charset="0"/>
              </a:rPr>
              <a:t>Invest in care, measure it, and disaggregate by gender, social class, and age </a:t>
            </a:r>
            <a:endParaRPr sz="3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9" name="Google Shape;89;p1"/>
          <p:cNvSpPr txBox="1">
            <a:spLocks noGrp="1"/>
          </p:cNvSpPr>
          <p:nvPr>
            <p:ph type="subTitle" idx="1"/>
          </p:nvPr>
        </p:nvSpPr>
        <p:spPr>
          <a:xfrm>
            <a:off x="93450" y="3104325"/>
            <a:ext cx="8957100" cy="8571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50000"/>
              </a:lnSpc>
              <a:spcBef>
                <a:spcPts val="0"/>
              </a:spcBef>
              <a:spcAft>
                <a:spcPts val="0"/>
              </a:spcAft>
              <a:buClr>
                <a:schemeClr val="lt1"/>
              </a:buClr>
              <a:buSzPct val="100000"/>
              <a:buNone/>
            </a:pPr>
            <a:r>
              <a:rPr lang="es-CO" dirty="0"/>
              <a:t>Friday, 29 </a:t>
            </a:r>
            <a:r>
              <a:rPr lang="es-CO" dirty="0" err="1"/>
              <a:t>September</a:t>
            </a:r>
            <a:r>
              <a:rPr lang="es-CO" dirty="0"/>
              <a:t>, 2023</a:t>
            </a:r>
            <a:endParaRPr dirty="0"/>
          </a:p>
          <a:p>
            <a:pPr marL="0" lvl="0" indent="0" algn="ctr" rtl="0">
              <a:lnSpc>
                <a:spcPct val="150000"/>
              </a:lnSpc>
              <a:spcBef>
                <a:spcPts val="1000"/>
              </a:spcBef>
              <a:spcAft>
                <a:spcPts val="0"/>
              </a:spcAft>
              <a:buClr>
                <a:schemeClr val="lt1"/>
              </a:buClr>
              <a:buSzPct val="100000"/>
              <a:buNone/>
            </a:pPr>
            <a:r>
              <a:rPr lang="es-CO" dirty="0"/>
              <a:t>07:00 - 08:30 am PT / 10:00 - 11:30 am EST / 04:00 - 05:30 pm CEST</a:t>
            </a:r>
            <a:endParaRPr dirty="0"/>
          </a:p>
        </p:txBody>
      </p:sp>
      <p:pic>
        <p:nvPicPr>
          <p:cNvPr id="90" name="Google Shape;90;p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950643" y="383593"/>
            <a:ext cx="1912157" cy="470608"/>
          </a:xfrm>
          <a:prstGeom prst="rect">
            <a:avLst/>
          </a:prstGeom>
          <a:noFill/>
          <a:ln>
            <a:noFill/>
          </a:ln>
        </p:spPr>
      </p:pic>
      <p:pic>
        <p:nvPicPr>
          <p:cNvPr id="91" name="Google Shape;91;p1"/>
          <p:cNvPicPr preferRelativeResize="0"/>
          <p:nvPr/>
        </p:nvPicPr>
        <p:blipFill rotWithShape="1">
          <a:blip r:embed="rId4">
            <a:alphaModFix/>
          </a:blip>
          <a:srcRect/>
          <a:stretch/>
        </p:blipFill>
        <p:spPr>
          <a:xfrm>
            <a:off x="0" y="4286249"/>
            <a:ext cx="9144001" cy="860400"/>
          </a:xfrm>
          <a:prstGeom prst="rect">
            <a:avLst/>
          </a:prstGeom>
          <a:noFill/>
          <a:ln>
            <a:noFill/>
          </a:ln>
        </p:spPr>
      </p:pic>
      <p:pic>
        <p:nvPicPr>
          <p:cNvPr id="92" name="Google Shape;92;p1"/>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655849" y="4384950"/>
            <a:ext cx="1053951" cy="659850"/>
          </a:xfrm>
          <a:prstGeom prst="rect">
            <a:avLst/>
          </a:prstGeom>
          <a:noFill/>
          <a:ln>
            <a:noFill/>
          </a:ln>
        </p:spPr>
      </p:pic>
      <p:pic>
        <p:nvPicPr>
          <p:cNvPr id="93" name="Google Shape;93;p1"/>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72977" y="4480363"/>
            <a:ext cx="1717850" cy="4690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FFB58C-9C56-8AAE-6CC9-528C98252C14}"/>
              </a:ext>
            </a:extLst>
          </p:cNvPr>
          <p:cNvSpPr>
            <a:spLocks noGrp="1"/>
          </p:cNvSpPr>
          <p:nvPr>
            <p:ph type="title"/>
          </p:nvPr>
        </p:nvSpPr>
        <p:spPr>
          <a:xfrm>
            <a:off x="336324" y="69738"/>
            <a:ext cx="7739527" cy="994172"/>
          </a:xfrm>
        </p:spPr>
        <p:txBody>
          <a:bodyPr>
            <a:normAutofit/>
          </a:bodyPr>
          <a:lstStyle/>
          <a:p>
            <a:r>
              <a:rPr lang="en-US" sz="2700" b="1" kern="1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important to voters? Income stability, health care, childcare rank highest for women and men</a:t>
            </a:r>
            <a:endParaRPr lang="en-US" dirty="0">
              <a:solidFill>
                <a:schemeClr val="accent2"/>
              </a:solidFill>
            </a:endParaRPr>
          </a:p>
        </p:txBody>
      </p:sp>
      <p:pic>
        <p:nvPicPr>
          <p:cNvPr id="7" name="Content Placeholder 6" descr="A graph of a bar chart&#10;&#10;Description automatically generated with medium confidence">
            <a:extLst>
              <a:ext uri="{FF2B5EF4-FFF2-40B4-BE49-F238E27FC236}">
                <a16:creationId xmlns:a16="http://schemas.microsoft.com/office/drawing/2014/main" id="{7602ED03-D4FC-A397-F5C7-3A7316200968}"/>
              </a:ext>
            </a:extLst>
          </p:cNvPr>
          <p:cNvPicPr>
            <a:picLocks noGrp="1" noChangeAspect="1"/>
          </p:cNvPicPr>
          <p:nvPr>
            <p:ph idx="1"/>
          </p:nvPr>
        </p:nvPicPr>
        <p:blipFill>
          <a:blip r:embed="rId3"/>
          <a:stretch>
            <a:fillRect/>
          </a:stretch>
        </p:blipFill>
        <p:spPr>
          <a:xfrm>
            <a:off x="474774" y="873212"/>
            <a:ext cx="7083186" cy="4085622"/>
          </a:xfrm>
          <a:prstGeom prst="rect">
            <a:avLst/>
          </a:prstGeom>
        </p:spPr>
      </p:pic>
      <p:sp>
        <p:nvSpPr>
          <p:cNvPr id="9" name="TextBox 8">
            <a:extLst>
              <a:ext uri="{FF2B5EF4-FFF2-40B4-BE49-F238E27FC236}">
                <a16:creationId xmlns:a16="http://schemas.microsoft.com/office/drawing/2014/main" id="{91D68808-6A7A-6AAB-9E69-359A278BAD6B}"/>
              </a:ext>
            </a:extLst>
          </p:cNvPr>
          <p:cNvSpPr txBox="1"/>
          <p:nvPr/>
        </p:nvSpPr>
        <p:spPr>
          <a:xfrm>
            <a:off x="559108" y="4751085"/>
            <a:ext cx="6721701" cy="415498"/>
          </a:xfrm>
          <a:prstGeom prst="rect">
            <a:avLst/>
          </a:prstGeom>
          <a:noFill/>
        </p:spPr>
        <p:txBody>
          <a:bodyPr wrap="square">
            <a:spAutoFit/>
          </a:bodyPr>
          <a:lstStyle/>
          <a:p>
            <a:pPr defTabSz="685800">
              <a:buClrTx/>
            </a:pPr>
            <a:r>
              <a:rPr lang="en-US" sz="1050" i="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Note: in the US nearly ¾ of fathers support key care policies (at nearly the same rates as women) – across the political divide</a:t>
            </a:r>
            <a:endParaRPr lang="en-ZA" sz="1050" i="1"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Google Shape;93;p1">
            <a:extLst>
              <a:ext uri="{FF2B5EF4-FFF2-40B4-BE49-F238E27FC236}">
                <a16:creationId xmlns:a16="http://schemas.microsoft.com/office/drawing/2014/main" id="{13621C70-8B72-FCA3-E044-32D1FE3C8E3E}"/>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1005910022"/>
      </p:ext>
    </p:extLst>
  </p:cSld>
  <p:clrMapOvr>
    <a:masterClrMapping/>
  </p:clrMapOvr>
  <mc:AlternateContent xmlns:mc="http://schemas.openxmlformats.org/markup-compatibility/2006" xmlns:p14="http://schemas.microsoft.com/office/powerpoint/2010/main">
    <mc:Choice Requires="p14">
      <p:transition spd="med" p14:dur="600">
        <p14:flip dir="l"/>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04925A-BDBD-D537-7012-F9B300447587}"/>
              </a:ext>
            </a:extLst>
          </p:cNvPr>
          <p:cNvPicPr>
            <a:picLocks noChangeAspect="1"/>
          </p:cNvPicPr>
          <p:nvPr/>
        </p:nvPicPr>
        <p:blipFill>
          <a:blip r:embed="rId2"/>
          <a:stretch>
            <a:fillRect/>
          </a:stretch>
        </p:blipFill>
        <p:spPr>
          <a:xfrm>
            <a:off x="3151963" y="158749"/>
            <a:ext cx="3543300" cy="4826000"/>
          </a:xfrm>
          <a:prstGeom prst="rect">
            <a:avLst/>
          </a:prstGeom>
        </p:spPr>
      </p:pic>
      <p:pic>
        <p:nvPicPr>
          <p:cNvPr id="5" name="Picture 4" descr="A poster of a person and a child holding a balloon&#10;&#10;Description automatically generated">
            <a:extLst>
              <a:ext uri="{FF2B5EF4-FFF2-40B4-BE49-F238E27FC236}">
                <a16:creationId xmlns:a16="http://schemas.microsoft.com/office/drawing/2014/main" id="{C3A93C9B-ADD2-FEAB-567A-841C525077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9010" y="1148963"/>
            <a:ext cx="2189729" cy="2845573"/>
          </a:xfrm>
          <a:prstGeom prst="rect">
            <a:avLst/>
          </a:prstGeom>
          <a:ln>
            <a:noFill/>
          </a:ln>
          <a:effectLst>
            <a:outerShdw blurRad="292100" dist="139700" dir="2700000" algn="tl" rotWithShape="0">
              <a:srgbClr val="333333">
                <a:alpha val="65000"/>
              </a:srgbClr>
            </a:outerShdw>
          </a:effectLst>
        </p:spPr>
      </p:pic>
      <p:sp>
        <p:nvSpPr>
          <p:cNvPr id="3" name="Google Shape;126;p49">
            <a:extLst>
              <a:ext uri="{FF2B5EF4-FFF2-40B4-BE49-F238E27FC236}">
                <a16:creationId xmlns:a16="http://schemas.microsoft.com/office/drawing/2014/main" id="{8B3B8CC7-1DBE-B652-BAC5-154356F20CD7}"/>
              </a:ext>
            </a:extLst>
          </p:cNvPr>
          <p:cNvSpPr/>
          <p:nvPr/>
        </p:nvSpPr>
        <p:spPr>
          <a:xfrm>
            <a:off x="2632757" y="2481042"/>
            <a:ext cx="4205505" cy="684000"/>
          </a:xfrm>
          <a:prstGeom prst="frame">
            <a:avLst>
              <a:gd name="adj1" fmla="val 12500"/>
            </a:avLst>
          </a:prstGeom>
          <a:solidFill>
            <a:srgbClr val="7B5E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10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person and a child holding a balloon&#10;&#10;Description automatically generated">
            <a:extLst>
              <a:ext uri="{FF2B5EF4-FFF2-40B4-BE49-F238E27FC236}">
                <a16:creationId xmlns:a16="http://schemas.microsoft.com/office/drawing/2014/main" id="{C3A93C9B-ADD2-FEAB-567A-841C525077B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9010" y="1148963"/>
            <a:ext cx="2189729" cy="284557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BF844B1-BAA8-597C-789D-DC0A961D0DB8}"/>
              </a:ext>
            </a:extLst>
          </p:cNvPr>
          <p:cNvPicPr>
            <a:picLocks noChangeAspect="1"/>
          </p:cNvPicPr>
          <p:nvPr/>
        </p:nvPicPr>
        <p:blipFill>
          <a:blip r:embed="rId3"/>
          <a:stretch>
            <a:fillRect/>
          </a:stretch>
        </p:blipFill>
        <p:spPr>
          <a:xfrm>
            <a:off x="2686556" y="248701"/>
            <a:ext cx="6439718" cy="1491800"/>
          </a:xfrm>
          <a:prstGeom prst="rect">
            <a:avLst/>
          </a:prstGeom>
        </p:spPr>
      </p:pic>
      <p:pic>
        <p:nvPicPr>
          <p:cNvPr id="4" name="Picture 3">
            <a:extLst>
              <a:ext uri="{FF2B5EF4-FFF2-40B4-BE49-F238E27FC236}">
                <a16:creationId xmlns:a16="http://schemas.microsoft.com/office/drawing/2014/main" id="{BD67FDA1-AF79-47E8-9581-2882FFF066E1}"/>
              </a:ext>
            </a:extLst>
          </p:cNvPr>
          <p:cNvPicPr>
            <a:picLocks noChangeAspect="1"/>
          </p:cNvPicPr>
          <p:nvPr/>
        </p:nvPicPr>
        <p:blipFill>
          <a:blip r:embed="rId4"/>
          <a:stretch>
            <a:fillRect/>
          </a:stretch>
        </p:blipFill>
        <p:spPr>
          <a:xfrm>
            <a:off x="2716836" y="2393725"/>
            <a:ext cx="6168154" cy="846990"/>
          </a:xfrm>
          <a:prstGeom prst="rect">
            <a:avLst/>
          </a:prstGeom>
        </p:spPr>
      </p:pic>
      <p:pic>
        <p:nvPicPr>
          <p:cNvPr id="7" name="Picture 6">
            <a:extLst>
              <a:ext uri="{FF2B5EF4-FFF2-40B4-BE49-F238E27FC236}">
                <a16:creationId xmlns:a16="http://schemas.microsoft.com/office/drawing/2014/main" id="{68478E4E-421A-F6DB-D19C-95E5C1C7EF6A}"/>
              </a:ext>
            </a:extLst>
          </p:cNvPr>
          <p:cNvPicPr>
            <a:picLocks noChangeAspect="1"/>
          </p:cNvPicPr>
          <p:nvPr/>
        </p:nvPicPr>
        <p:blipFill>
          <a:blip r:embed="rId5"/>
          <a:stretch>
            <a:fillRect/>
          </a:stretch>
        </p:blipFill>
        <p:spPr>
          <a:xfrm>
            <a:off x="4984011" y="868362"/>
            <a:ext cx="3900979" cy="1580490"/>
          </a:xfrm>
          <a:prstGeom prst="rect">
            <a:avLst/>
          </a:prstGeom>
        </p:spPr>
      </p:pic>
      <p:pic>
        <p:nvPicPr>
          <p:cNvPr id="8" name="Picture 7">
            <a:extLst>
              <a:ext uri="{FF2B5EF4-FFF2-40B4-BE49-F238E27FC236}">
                <a16:creationId xmlns:a16="http://schemas.microsoft.com/office/drawing/2014/main" id="{74636A4F-C762-CF9C-0AD5-B5A68BDE9187}"/>
              </a:ext>
            </a:extLst>
          </p:cNvPr>
          <p:cNvPicPr>
            <a:picLocks noChangeAspect="1"/>
          </p:cNvPicPr>
          <p:nvPr/>
        </p:nvPicPr>
        <p:blipFill>
          <a:blip r:embed="rId6"/>
          <a:stretch>
            <a:fillRect/>
          </a:stretch>
        </p:blipFill>
        <p:spPr>
          <a:xfrm>
            <a:off x="4984010" y="3068513"/>
            <a:ext cx="3900979" cy="1580491"/>
          </a:xfrm>
          <a:prstGeom prst="rect">
            <a:avLst/>
          </a:prstGeom>
        </p:spPr>
      </p:pic>
    </p:spTree>
    <p:extLst>
      <p:ext uri="{BB962C8B-B14F-4D97-AF65-F5344CB8AC3E}">
        <p14:creationId xmlns:p14="http://schemas.microsoft.com/office/powerpoint/2010/main" val="1297453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Roboto"/>
              <a:buNone/>
            </a:pPr>
            <a:r>
              <a:rPr lang="es-CO"/>
              <a:t>Agenda</a:t>
            </a:r>
            <a:endParaRPr/>
          </a:p>
        </p:txBody>
      </p:sp>
      <p:cxnSp>
        <p:nvCxnSpPr>
          <p:cNvPr id="4" name="Straight Connector 3">
            <a:extLst>
              <a:ext uri="{FF2B5EF4-FFF2-40B4-BE49-F238E27FC236}">
                <a16:creationId xmlns:a16="http://schemas.microsoft.com/office/drawing/2014/main" id="{8AB56D69-0268-18F1-90FB-9E448ADA4BBD}"/>
              </a:ext>
            </a:extLst>
          </p:cNvPr>
          <p:cNvCxnSpPr>
            <a:cxnSpLocks/>
          </p:cNvCxnSpPr>
          <p:nvPr/>
        </p:nvCxnSpPr>
        <p:spPr>
          <a:xfrm>
            <a:off x="416740" y="2120607"/>
            <a:ext cx="801769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29EEE8D6-BA13-1787-626A-5928941D3ECC}"/>
              </a:ext>
            </a:extLst>
          </p:cNvPr>
          <p:cNvSpPr txBox="1"/>
          <p:nvPr/>
        </p:nvSpPr>
        <p:spPr>
          <a:xfrm>
            <a:off x="352004" y="1099247"/>
            <a:ext cx="8646340" cy="3930371"/>
          </a:xfrm>
          <a:prstGeom prst="rect">
            <a:avLst/>
          </a:prstGeom>
          <a:noFill/>
        </p:spPr>
        <p:txBody>
          <a:bodyPr wrap="square">
            <a:spAutoFit/>
          </a:bodyPr>
          <a:lstStyle/>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Opening and welcome, introduction of topic and speakers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State of the World’s Fathers and the I in CARING recommendation	Gary Barker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Specific SOWF examples documenting different kinds of care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SOWF data from India and CGD’s work on care 		Kehinde Ajayi - Centre for </a:t>
            </a:r>
          </a:p>
          <a:p>
            <a:pPr rtl="0">
              <a:lnSpc>
                <a:spcPct val="150000"/>
              </a:lnSpc>
              <a:spcBef>
                <a:spcPts val="0"/>
              </a:spcBef>
              <a:spcAft>
                <a:spcPts val="0"/>
              </a:spcAft>
            </a:pPr>
            <a:r>
              <a:rPr lang="en-ZA" dirty="0">
                <a:latin typeface="Arial" panose="020B0604020202020204" pitchFamily="34" charset="0"/>
              </a:rPr>
              <a:t>						G</a:t>
            </a:r>
            <a:r>
              <a:rPr lang="en-ZA" sz="1400" i="0" u="none" strike="noStrike" dirty="0">
                <a:solidFill>
                  <a:srgbClr val="000000"/>
                </a:solidFill>
                <a:effectLst/>
                <a:latin typeface="Arial" panose="020B0604020202020204" pitchFamily="34" charset="0"/>
              </a:rPr>
              <a:t>lobal Development</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The ILO Care Investment simulator 			Lorena Pastor Palacios – </a:t>
            </a:r>
          </a:p>
          <a:p>
            <a:pPr rtl="0">
              <a:lnSpc>
                <a:spcPct val="150000"/>
              </a:lnSpc>
              <a:spcBef>
                <a:spcPts val="0"/>
              </a:spcBef>
              <a:spcAft>
                <a:spcPts val="0"/>
              </a:spcAft>
            </a:pP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International Labour Organization</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Multi-national trends on investments in care 			Tanima Ahmed World Bank Group</a:t>
            </a:r>
            <a:endParaRPr lang="en-ZA" dirty="0">
              <a:effectLst/>
            </a:endParaRPr>
          </a:p>
          <a:p>
            <a:pPr>
              <a:lnSpc>
                <a:spcPct val="150000"/>
              </a:lnSpc>
            </a:pPr>
            <a:r>
              <a:rPr lang="en-ZA" sz="1400" i="0" u="none" strike="noStrike" dirty="0">
                <a:solidFill>
                  <a:srgbClr val="000000"/>
                </a:solidFill>
                <a:effectLst/>
                <a:latin typeface="Arial" panose="020B0604020202020204" pitchFamily="34" charset="0"/>
              </a:rPr>
              <a:t>Speaker and audience reflections and </a:t>
            </a:r>
            <a:r>
              <a:rPr lang="en-ZA" sz="1400" i="0" u="none" strike="noStrike" dirty="0" err="1">
                <a:solidFill>
                  <a:srgbClr val="000000"/>
                </a:solidFill>
                <a:effectLst/>
                <a:latin typeface="Arial" panose="020B0604020202020204" pitchFamily="34" charset="0"/>
              </a:rPr>
              <a:t>QnA</a:t>
            </a: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endParaRPr lang="en-ZA" dirty="0">
              <a:effectLst/>
            </a:endParaRPr>
          </a:p>
          <a:p>
            <a:pPr>
              <a:lnSpc>
                <a:spcPct val="150000"/>
              </a:lnSpc>
            </a:pPr>
            <a:br>
              <a:rPr lang="en-ZA" dirty="0"/>
            </a:br>
            <a:endParaRPr lang="en-US" dirty="0"/>
          </a:p>
        </p:txBody>
      </p:sp>
    </p:spTree>
    <p:extLst>
      <p:ext uri="{BB962C8B-B14F-4D97-AF65-F5344CB8AC3E}">
        <p14:creationId xmlns:p14="http://schemas.microsoft.com/office/powerpoint/2010/main" val="3006283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orange text with black text&#10;&#10;Description automatically generated">
            <a:extLst>
              <a:ext uri="{FF2B5EF4-FFF2-40B4-BE49-F238E27FC236}">
                <a16:creationId xmlns:a16="http://schemas.microsoft.com/office/drawing/2014/main" id="{B056AFA1-1909-5E42-BF41-34DA749824C7}"/>
              </a:ext>
            </a:extLst>
          </p:cNvPr>
          <p:cNvPicPr>
            <a:picLocks noChangeAspect="1"/>
          </p:cNvPicPr>
          <p:nvPr/>
        </p:nvPicPr>
        <p:blipFill>
          <a:blip r:embed="rId3"/>
          <a:stretch>
            <a:fillRect/>
          </a:stretch>
        </p:blipFill>
        <p:spPr>
          <a:xfrm>
            <a:off x="4104409" y="380567"/>
            <a:ext cx="3093435" cy="4382366"/>
          </a:xfrm>
          <a:prstGeom prst="rect">
            <a:avLst/>
          </a:prstGeom>
        </p:spPr>
      </p:pic>
      <p:sp>
        <p:nvSpPr>
          <p:cNvPr id="5" name="TextBox 4">
            <a:extLst>
              <a:ext uri="{FF2B5EF4-FFF2-40B4-BE49-F238E27FC236}">
                <a16:creationId xmlns:a16="http://schemas.microsoft.com/office/drawing/2014/main" id="{1AF90671-C5A3-E947-A4C9-1BB7998043E0}"/>
              </a:ext>
            </a:extLst>
          </p:cNvPr>
          <p:cNvSpPr txBox="1"/>
          <p:nvPr/>
        </p:nvSpPr>
        <p:spPr>
          <a:xfrm>
            <a:off x="1946156" y="2017752"/>
            <a:ext cx="1722665" cy="1131079"/>
          </a:xfrm>
          <a:prstGeom prst="rect">
            <a:avLst/>
          </a:prstGeom>
          <a:noFill/>
        </p:spPr>
        <p:txBody>
          <a:bodyPr wrap="square" rtlCol="0">
            <a:spAutoFit/>
          </a:bodyPr>
          <a:lstStyle/>
          <a:p>
            <a:pPr defTabSz="685800">
              <a:buClrTx/>
            </a:pPr>
            <a:r>
              <a:rPr lang="en-US" sz="1350" b="1" kern="1200" dirty="0">
                <a:solidFill>
                  <a:prstClr val="black"/>
                </a:solidFill>
                <a:latin typeface="Calibri" panose="020F0502020204030204"/>
                <a:ea typeface="+mn-ea"/>
                <a:cs typeface="+mn-cs"/>
              </a:rPr>
              <a:t>Across 17 countries, mothers are still doing more care than fathers in all categories</a:t>
            </a:r>
          </a:p>
        </p:txBody>
      </p:sp>
      <p:pic>
        <p:nvPicPr>
          <p:cNvPr id="4" name="Google Shape;93;p1">
            <a:extLst>
              <a:ext uri="{FF2B5EF4-FFF2-40B4-BE49-F238E27FC236}">
                <a16:creationId xmlns:a16="http://schemas.microsoft.com/office/drawing/2014/main" id="{439054D5-EAE0-78EA-9553-8BDF758353DA}"/>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1057367223"/>
      </p:ext>
    </p:extLst>
  </p:cSld>
  <p:clrMapOvr>
    <a:masterClrMapping/>
  </p:clrMapOvr>
  <mc:AlternateContent xmlns:mc="http://schemas.openxmlformats.org/markup-compatibility/2006" xmlns:p14="http://schemas.microsoft.com/office/powerpoint/2010/main">
    <mc:Choice Requires="p14">
      <p:transition spd="med" p14:dur="600">
        <p14:flip dir="l"/>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text and numbers&#10;&#10;Description automatically generated">
            <a:extLst>
              <a:ext uri="{FF2B5EF4-FFF2-40B4-BE49-F238E27FC236}">
                <a16:creationId xmlns:a16="http://schemas.microsoft.com/office/drawing/2014/main" id="{008AF20B-364C-BD4F-A9A0-4E74CD94A6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43000" y="628650"/>
            <a:ext cx="6858000" cy="3886200"/>
          </a:xfrm>
          <a:prstGeom prst="rect">
            <a:avLst/>
          </a:prstGeom>
        </p:spPr>
      </p:pic>
      <p:pic>
        <p:nvPicPr>
          <p:cNvPr id="2" name="Google Shape;93;p1">
            <a:extLst>
              <a:ext uri="{FF2B5EF4-FFF2-40B4-BE49-F238E27FC236}">
                <a16:creationId xmlns:a16="http://schemas.microsoft.com/office/drawing/2014/main" id="{7A9829D9-E39D-D76A-42E4-4FCA030D801B}"/>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989038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number of people&#10;&#10;Description automatically generated">
            <a:extLst>
              <a:ext uri="{FF2B5EF4-FFF2-40B4-BE49-F238E27FC236}">
                <a16:creationId xmlns:a16="http://schemas.microsoft.com/office/drawing/2014/main" id="{F65EA241-5FFC-3347-A039-BCEA50D421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3000" y="654628"/>
            <a:ext cx="6858000" cy="3834245"/>
          </a:xfrm>
          <a:prstGeom prst="rect">
            <a:avLst/>
          </a:prstGeom>
        </p:spPr>
      </p:pic>
      <p:sp>
        <p:nvSpPr>
          <p:cNvPr id="4" name="TextBox 3">
            <a:extLst>
              <a:ext uri="{FF2B5EF4-FFF2-40B4-BE49-F238E27FC236}">
                <a16:creationId xmlns:a16="http://schemas.microsoft.com/office/drawing/2014/main" id="{2299D49C-4FF0-FB44-BE75-CBAEC2FB2245}"/>
              </a:ext>
            </a:extLst>
          </p:cNvPr>
          <p:cNvSpPr txBox="1"/>
          <p:nvPr/>
        </p:nvSpPr>
        <p:spPr>
          <a:xfrm>
            <a:off x="6131378" y="2302328"/>
            <a:ext cx="1722665" cy="1338828"/>
          </a:xfrm>
          <a:prstGeom prst="rect">
            <a:avLst/>
          </a:prstGeom>
          <a:noFill/>
        </p:spPr>
        <p:txBody>
          <a:bodyPr wrap="square" rtlCol="0">
            <a:spAutoFit/>
          </a:bodyPr>
          <a:lstStyle/>
          <a:p>
            <a:pPr defTabSz="685800">
              <a:buClrTx/>
            </a:pPr>
            <a:r>
              <a:rPr lang="en-US" sz="1350" b="1" kern="1200" dirty="0">
                <a:solidFill>
                  <a:prstClr val="black"/>
                </a:solidFill>
                <a:latin typeface="Calibri" panose="020F0502020204030204"/>
                <a:ea typeface="+mn-ea"/>
                <a:cs typeface="+mn-cs"/>
              </a:rPr>
              <a:t>In 12 of 16 countries with available data, those with least support are most likely to agree with this statement</a:t>
            </a:r>
          </a:p>
        </p:txBody>
      </p:sp>
      <p:pic>
        <p:nvPicPr>
          <p:cNvPr id="2" name="Google Shape;93;p1">
            <a:extLst>
              <a:ext uri="{FF2B5EF4-FFF2-40B4-BE49-F238E27FC236}">
                <a16:creationId xmlns:a16="http://schemas.microsoft.com/office/drawing/2014/main" id="{0F62EFDF-D86B-FACB-1E6A-4828DB58D41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292396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with text on it&#10;&#10;Description automatically generated">
            <a:extLst>
              <a:ext uri="{FF2B5EF4-FFF2-40B4-BE49-F238E27FC236}">
                <a16:creationId xmlns:a16="http://schemas.microsoft.com/office/drawing/2014/main" id="{49538ACE-2BA6-CE43-A0D2-E6AE9073B1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3000" y="644237"/>
            <a:ext cx="6858000" cy="3855027"/>
          </a:xfrm>
          <a:prstGeom prst="rect">
            <a:avLst/>
          </a:prstGeom>
        </p:spPr>
      </p:pic>
      <p:pic>
        <p:nvPicPr>
          <p:cNvPr id="2" name="Google Shape;93;p1">
            <a:extLst>
              <a:ext uri="{FF2B5EF4-FFF2-40B4-BE49-F238E27FC236}">
                <a16:creationId xmlns:a16="http://schemas.microsoft.com/office/drawing/2014/main" id="{9C1DFBD6-C3BE-7904-792C-8661B8FDB174}"/>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397942680"/>
      </p:ext>
    </p:extLst>
  </p:cSld>
  <p:clrMapOvr>
    <a:masterClrMapping/>
  </p:clrMapOvr>
  <mc:AlternateContent xmlns:mc="http://schemas.openxmlformats.org/markup-compatibility/2006" xmlns:p14="http://schemas.microsoft.com/office/powerpoint/2010/main">
    <mc:Choice Requires="p14">
      <p:transition spd="med" p14:dur="600">
        <p14:flip dir="l"/>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people&#10;&#10;Description automatically generated">
            <a:extLst>
              <a:ext uri="{FF2B5EF4-FFF2-40B4-BE49-F238E27FC236}">
                <a16:creationId xmlns:a16="http://schemas.microsoft.com/office/drawing/2014/main" id="{6E7A4ACE-C703-4A42-9E84-54693A5B8B8C}"/>
              </a:ext>
            </a:extLst>
          </p:cNvPr>
          <p:cNvPicPr>
            <a:picLocks noChangeAspect="1"/>
          </p:cNvPicPr>
          <p:nvPr/>
        </p:nvPicPr>
        <p:blipFill>
          <a:blip r:embed="rId3"/>
          <a:stretch>
            <a:fillRect/>
          </a:stretch>
        </p:blipFill>
        <p:spPr>
          <a:xfrm>
            <a:off x="2668443" y="0"/>
            <a:ext cx="5241059" cy="5143500"/>
          </a:xfrm>
          <a:prstGeom prst="rect">
            <a:avLst/>
          </a:prstGeom>
        </p:spPr>
      </p:pic>
      <p:sp>
        <p:nvSpPr>
          <p:cNvPr id="5" name="TextBox 4">
            <a:extLst>
              <a:ext uri="{FF2B5EF4-FFF2-40B4-BE49-F238E27FC236}">
                <a16:creationId xmlns:a16="http://schemas.microsoft.com/office/drawing/2014/main" id="{EADA6979-B5C9-B341-9B3A-A65131929B18}"/>
              </a:ext>
            </a:extLst>
          </p:cNvPr>
          <p:cNvSpPr txBox="1"/>
          <p:nvPr/>
        </p:nvSpPr>
        <p:spPr>
          <a:xfrm>
            <a:off x="1143001" y="2017751"/>
            <a:ext cx="1350818" cy="1131079"/>
          </a:xfrm>
          <a:prstGeom prst="rect">
            <a:avLst/>
          </a:prstGeom>
          <a:noFill/>
        </p:spPr>
        <p:txBody>
          <a:bodyPr wrap="square" rtlCol="0">
            <a:spAutoFit/>
          </a:bodyPr>
          <a:lstStyle/>
          <a:p>
            <a:pPr defTabSz="685800">
              <a:buClrTx/>
            </a:pPr>
            <a:r>
              <a:rPr lang="en-US" sz="1350" b="1" kern="1200" dirty="0">
                <a:solidFill>
                  <a:prstClr val="black"/>
                </a:solidFill>
                <a:latin typeface="Calibri" panose="020F0502020204030204"/>
                <a:ea typeface="+mn-ea"/>
                <a:cs typeface="+mn-cs"/>
              </a:rPr>
              <a:t>Who partook in “community care” actions, weekly or more often?</a:t>
            </a:r>
          </a:p>
        </p:txBody>
      </p:sp>
      <p:pic>
        <p:nvPicPr>
          <p:cNvPr id="2" name="Google Shape;93;p1">
            <a:extLst>
              <a:ext uri="{FF2B5EF4-FFF2-40B4-BE49-F238E27FC236}">
                <a16:creationId xmlns:a16="http://schemas.microsoft.com/office/drawing/2014/main" id="{70F3F36E-C89B-F2E0-07EA-D27AE8EF2500}"/>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2845382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people volunteering&#10;&#10;Description automatically generated">
            <a:extLst>
              <a:ext uri="{FF2B5EF4-FFF2-40B4-BE49-F238E27FC236}">
                <a16:creationId xmlns:a16="http://schemas.microsoft.com/office/drawing/2014/main" id="{FA885FBF-1984-A242-98EB-9AB2F23FFAB8}"/>
              </a:ext>
            </a:extLst>
          </p:cNvPr>
          <p:cNvPicPr>
            <a:picLocks noChangeAspect="1"/>
          </p:cNvPicPr>
          <p:nvPr/>
        </p:nvPicPr>
        <p:blipFill>
          <a:blip r:embed="rId3"/>
          <a:stretch>
            <a:fillRect/>
          </a:stretch>
        </p:blipFill>
        <p:spPr>
          <a:xfrm>
            <a:off x="1184566" y="0"/>
            <a:ext cx="5010434" cy="5143500"/>
          </a:xfrm>
          <a:prstGeom prst="rect">
            <a:avLst/>
          </a:prstGeom>
        </p:spPr>
      </p:pic>
      <p:sp>
        <p:nvSpPr>
          <p:cNvPr id="6" name="TextBox 5">
            <a:extLst>
              <a:ext uri="{FF2B5EF4-FFF2-40B4-BE49-F238E27FC236}">
                <a16:creationId xmlns:a16="http://schemas.microsoft.com/office/drawing/2014/main" id="{066844C1-1F44-C74A-AA55-AEAB8511647E}"/>
              </a:ext>
            </a:extLst>
          </p:cNvPr>
          <p:cNvSpPr txBox="1"/>
          <p:nvPr/>
        </p:nvSpPr>
        <p:spPr>
          <a:xfrm>
            <a:off x="6463146" y="2017753"/>
            <a:ext cx="1350818" cy="1546577"/>
          </a:xfrm>
          <a:prstGeom prst="rect">
            <a:avLst/>
          </a:prstGeom>
          <a:noFill/>
        </p:spPr>
        <p:txBody>
          <a:bodyPr wrap="square" rtlCol="0">
            <a:spAutoFit/>
          </a:bodyPr>
          <a:lstStyle/>
          <a:p>
            <a:pPr defTabSz="685800">
              <a:buClrTx/>
            </a:pPr>
            <a:r>
              <a:rPr lang="en-US" sz="1350" b="1" kern="1200" dirty="0">
                <a:solidFill>
                  <a:prstClr val="black"/>
                </a:solidFill>
                <a:latin typeface="Calibri" panose="020F0502020204030204"/>
                <a:ea typeface="+mn-ea"/>
                <a:cs typeface="+mn-cs"/>
              </a:rPr>
              <a:t>Who said that their community care actions had increased during COVID-19 pandemic?</a:t>
            </a:r>
          </a:p>
        </p:txBody>
      </p:sp>
      <p:pic>
        <p:nvPicPr>
          <p:cNvPr id="2" name="Google Shape;93;p1">
            <a:extLst>
              <a:ext uri="{FF2B5EF4-FFF2-40B4-BE49-F238E27FC236}">
                <a16:creationId xmlns:a16="http://schemas.microsoft.com/office/drawing/2014/main" id="{B3B8ADA5-2B34-C7DD-1000-38E47BB20C75}"/>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1546067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Roboto"/>
              <a:buNone/>
            </a:pPr>
            <a:r>
              <a:rPr lang="es-CO"/>
              <a:t>Agenda</a:t>
            </a:r>
            <a:endParaRPr/>
          </a:p>
        </p:txBody>
      </p:sp>
      <p:cxnSp>
        <p:nvCxnSpPr>
          <p:cNvPr id="4" name="Straight Connector 3">
            <a:extLst>
              <a:ext uri="{FF2B5EF4-FFF2-40B4-BE49-F238E27FC236}">
                <a16:creationId xmlns:a16="http://schemas.microsoft.com/office/drawing/2014/main" id="{8AB56D69-0268-18F1-90FB-9E448ADA4BBD}"/>
              </a:ext>
            </a:extLst>
          </p:cNvPr>
          <p:cNvCxnSpPr>
            <a:cxnSpLocks/>
          </p:cNvCxnSpPr>
          <p:nvPr/>
        </p:nvCxnSpPr>
        <p:spPr>
          <a:xfrm>
            <a:off x="182071" y="1448968"/>
            <a:ext cx="7031994"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29EEE8D6-BA13-1787-626A-5928941D3ECC}"/>
              </a:ext>
            </a:extLst>
          </p:cNvPr>
          <p:cNvSpPr txBox="1"/>
          <p:nvPr/>
        </p:nvSpPr>
        <p:spPr>
          <a:xfrm>
            <a:off x="182071" y="1050694"/>
            <a:ext cx="8646340" cy="3930371"/>
          </a:xfrm>
          <a:prstGeom prst="rect">
            <a:avLst/>
          </a:prstGeom>
          <a:noFill/>
        </p:spPr>
        <p:txBody>
          <a:bodyPr wrap="square">
            <a:spAutoFit/>
          </a:bodyPr>
          <a:lstStyle/>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Opening and welcome, introduction of topic and speakers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State of the World’s Fathers and the I in CARING recommendation	Gary Barker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Specific SOWF examples documenting different kinds of care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SOWF data from India and CGD’s work on care 		Kehinde Ajayi - Centre for </a:t>
            </a:r>
          </a:p>
          <a:p>
            <a:pPr rtl="0">
              <a:lnSpc>
                <a:spcPct val="150000"/>
              </a:lnSpc>
              <a:spcBef>
                <a:spcPts val="0"/>
              </a:spcBef>
              <a:spcAft>
                <a:spcPts val="0"/>
              </a:spcAft>
            </a:pPr>
            <a:r>
              <a:rPr lang="en-ZA" dirty="0">
                <a:latin typeface="Arial" panose="020B0604020202020204" pitchFamily="34" charset="0"/>
              </a:rPr>
              <a:t>						G</a:t>
            </a:r>
            <a:r>
              <a:rPr lang="en-ZA" sz="1400" i="0" u="none" strike="noStrike" dirty="0">
                <a:solidFill>
                  <a:srgbClr val="000000"/>
                </a:solidFill>
                <a:effectLst/>
                <a:latin typeface="Arial" panose="020B0604020202020204" pitchFamily="34" charset="0"/>
              </a:rPr>
              <a:t>lobal Development</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The ILO Care Investment simulator 			Lorena Pastor Palacios – </a:t>
            </a:r>
          </a:p>
          <a:p>
            <a:pPr rtl="0">
              <a:lnSpc>
                <a:spcPct val="150000"/>
              </a:lnSpc>
              <a:spcBef>
                <a:spcPts val="0"/>
              </a:spcBef>
              <a:spcAft>
                <a:spcPts val="0"/>
              </a:spcAft>
            </a:pP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International Labour Organization</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Multi-national trends on investments in care 			Tanima Ahmed World Bank Group</a:t>
            </a:r>
            <a:endParaRPr lang="en-ZA" dirty="0">
              <a:effectLst/>
            </a:endParaRPr>
          </a:p>
          <a:p>
            <a:pPr>
              <a:lnSpc>
                <a:spcPct val="150000"/>
              </a:lnSpc>
            </a:pPr>
            <a:r>
              <a:rPr lang="en-ZA" sz="1400" i="0" u="none" strike="noStrike" dirty="0">
                <a:solidFill>
                  <a:srgbClr val="000000"/>
                </a:solidFill>
                <a:effectLst/>
                <a:latin typeface="Arial" panose="020B0604020202020204" pitchFamily="34" charset="0"/>
              </a:rPr>
              <a:t>Speaker and audience reflections and </a:t>
            </a:r>
            <a:r>
              <a:rPr lang="en-ZA" sz="1400" i="0" u="none" strike="noStrike" dirty="0" err="1">
                <a:solidFill>
                  <a:srgbClr val="000000"/>
                </a:solidFill>
                <a:effectLst/>
                <a:latin typeface="Arial" panose="020B0604020202020204" pitchFamily="34" charset="0"/>
              </a:rPr>
              <a:t>QnA</a:t>
            </a: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endParaRPr lang="en-ZA" dirty="0">
              <a:effectLst/>
            </a:endParaRPr>
          </a:p>
          <a:p>
            <a:pPr>
              <a:lnSpc>
                <a:spcPct val="150000"/>
              </a:lnSpc>
            </a:pPr>
            <a:br>
              <a:rPr lang="en-ZA" dirty="0"/>
            </a:b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keyhole with text&#10;&#10;Description automatically generated">
            <a:extLst>
              <a:ext uri="{FF2B5EF4-FFF2-40B4-BE49-F238E27FC236}">
                <a16:creationId xmlns:a16="http://schemas.microsoft.com/office/drawing/2014/main" id="{CC219C0D-047E-5141-B56F-2CB17A51139B}"/>
              </a:ext>
            </a:extLst>
          </p:cNvPr>
          <p:cNvPicPr>
            <a:picLocks noChangeAspect="1"/>
          </p:cNvPicPr>
          <p:nvPr/>
        </p:nvPicPr>
        <p:blipFill>
          <a:blip r:embed="rId3"/>
          <a:stretch>
            <a:fillRect/>
          </a:stretch>
        </p:blipFill>
        <p:spPr>
          <a:xfrm>
            <a:off x="1533707" y="0"/>
            <a:ext cx="6076587" cy="5143500"/>
          </a:xfrm>
          <a:prstGeom prst="rect">
            <a:avLst/>
          </a:prstGeom>
        </p:spPr>
      </p:pic>
      <p:pic>
        <p:nvPicPr>
          <p:cNvPr id="2" name="Google Shape;93;p1">
            <a:extLst>
              <a:ext uri="{FF2B5EF4-FFF2-40B4-BE49-F238E27FC236}">
                <a16:creationId xmlns:a16="http://schemas.microsoft.com/office/drawing/2014/main" id="{5B9DC383-7264-7D64-4F2A-F05EE71CCB3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475978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95E3F4-B9E0-FC57-FAC7-A45AF0F8392F}"/>
              </a:ext>
            </a:extLst>
          </p:cNvPr>
          <p:cNvSpPr txBox="1"/>
          <p:nvPr/>
        </p:nvSpPr>
        <p:spPr>
          <a:xfrm>
            <a:off x="1391603" y="194310"/>
            <a:ext cx="6737985" cy="1050288"/>
          </a:xfrm>
          <a:prstGeom prst="rect">
            <a:avLst/>
          </a:prstGeom>
          <a:noFill/>
        </p:spPr>
        <p:txBody>
          <a:bodyPr wrap="square" rtlCol="0">
            <a:spAutoFit/>
          </a:bodyPr>
          <a:lstStyle/>
          <a:p>
            <a:pPr algn="ctr" defTabSz="685800">
              <a:buClrTx/>
            </a:pPr>
            <a:r>
              <a:rPr lang="en-US" sz="1500" b="1" kern="1200" dirty="0">
                <a:solidFill>
                  <a:prstClr val="black"/>
                </a:solidFill>
                <a:latin typeface="Arial" panose="020B0604020202020204" pitchFamily="34" charset="0"/>
                <a:ea typeface="+mn-ea"/>
                <a:cs typeface="Arial" panose="020B0604020202020204" pitchFamily="34" charset="0"/>
              </a:rPr>
              <a:t>THANK YOU…</a:t>
            </a:r>
          </a:p>
          <a:p>
            <a:pPr defTabSz="685800">
              <a:buClrTx/>
            </a:pPr>
            <a:endParaRPr lang="en-US" sz="135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125" kern="1200" dirty="0">
                <a:latin typeface="Breve Text Book Italic"/>
                <a:ea typeface="+mn-ea"/>
                <a:cs typeface="+mn-cs"/>
              </a:rPr>
              <a:t>Participants</a:t>
            </a:r>
          </a:p>
          <a:p>
            <a:pPr marL="214313" indent="-214313" defTabSz="685800">
              <a:buClrTx/>
              <a:buFont typeface="Arial" panose="020B0604020202020204" pitchFamily="34" charset="0"/>
              <a:buChar char="•"/>
            </a:pPr>
            <a:r>
              <a:rPr lang="en-US" sz="1125" kern="1200" dirty="0">
                <a:latin typeface="Breve Text Book Italic"/>
                <a:ea typeface="+mn-ea"/>
                <a:cs typeface="+mn-cs"/>
              </a:rPr>
              <a:t>Contributors</a:t>
            </a:r>
          </a:p>
          <a:p>
            <a:pPr marL="214313" indent="-214313" defTabSz="685800">
              <a:buClrTx/>
              <a:buFont typeface="Arial" panose="020B0604020202020204" pitchFamily="34" charset="0"/>
              <a:buChar char="•"/>
            </a:pPr>
            <a:r>
              <a:rPr lang="en-US" sz="1125" kern="1200" dirty="0">
                <a:latin typeface="Breve Text Book Italic"/>
                <a:ea typeface="+mn-ea"/>
                <a:cs typeface="+mn-cs"/>
              </a:rPr>
              <a:t>Donors</a:t>
            </a:r>
            <a:endParaRPr lang="en-US" sz="1125" kern="1200" dirty="0">
              <a:latin typeface="Breve Text Book"/>
              <a:ea typeface="+mn-ea"/>
              <a:cs typeface="+mn-cs"/>
            </a:endParaRPr>
          </a:p>
        </p:txBody>
      </p:sp>
      <p:graphicFrame>
        <p:nvGraphicFramePr>
          <p:cNvPr id="6" name="Table 6">
            <a:extLst>
              <a:ext uri="{FF2B5EF4-FFF2-40B4-BE49-F238E27FC236}">
                <a16:creationId xmlns:a16="http://schemas.microsoft.com/office/drawing/2014/main" id="{C3168480-60B3-2E7C-3BC8-3B0088556DAE}"/>
              </a:ext>
            </a:extLst>
          </p:cNvPr>
          <p:cNvGraphicFramePr>
            <a:graphicFrameLocks noGrp="1"/>
          </p:cNvGraphicFramePr>
          <p:nvPr/>
        </p:nvGraphicFramePr>
        <p:xfrm>
          <a:off x="1391603" y="1333455"/>
          <a:ext cx="6600826" cy="3634475"/>
        </p:xfrm>
        <a:graphic>
          <a:graphicData uri="http://schemas.openxmlformats.org/drawingml/2006/table">
            <a:tbl>
              <a:tblPr firstRow="1" bandRow="1">
                <a:tableStyleId>{2D5ABB26-0587-4C30-8999-92F81FD0307C}</a:tableStyleId>
              </a:tblPr>
              <a:tblGrid>
                <a:gridCol w="3317558">
                  <a:extLst>
                    <a:ext uri="{9D8B030D-6E8A-4147-A177-3AD203B41FA5}">
                      <a16:colId xmlns:a16="http://schemas.microsoft.com/office/drawing/2014/main" val="2383738533"/>
                    </a:ext>
                  </a:extLst>
                </a:gridCol>
                <a:gridCol w="3283268">
                  <a:extLst>
                    <a:ext uri="{9D8B030D-6E8A-4147-A177-3AD203B41FA5}">
                      <a16:colId xmlns:a16="http://schemas.microsoft.com/office/drawing/2014/main" val="1525246645"/>
                    </a:ext>
                  </a:extLst>
                </a:gridCol>
              </a:tblGrid>
              <a:tr h="30834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i="0" u="sng" dirty="0">
                          <a:solidFill>
                            <a:srgbClr val="000000"/>
                          </a:solidFill>
                          <a:latin typeface="Breve Text Book Italic"/>
                        </a:rPr>
                        <a:t>Research partners:</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029" sz="1400" i="0" u="sng" kern="1200" dirty="0" err="1">
                          <a:solidFill>
                            <a:srgbClr val="000000"/>
                          </a:solidFill>
                          <a:latin typeface="Breve Text Book Italic"/>
                          <a:ea typeface="+mn-ea"/>
                          <a:cs typeface="+mn-cs"/>
                        </a:rPr>
                        <a:t>MenCare</a:t>
                      </a:r>
                      <a:r>
                        <a:rPr lang="en-029" sz="1400" i="0" u="sng" kern="1200" dirty="0">
                          <a:solidFill>
                            <a:srgbClr val="000000"/>
                          </a:solidFill>
                          <a:latin typeface="Breve Text Book Italic"/>
                          <a:ea typeface="+mn-ea"/>
                          <a:cs typeface="+mn-cs"/>
                        </a:rPr>
                        <a:t> Partner Council:</a:t>
                      </a:r>
                    </a:p>
                  </a:txBody>
                  <a:tcPr marL="68580" marR="68580" marT="34290" marB="34290"/>
                </a:tc>
                <a:extLst>
                  <a:ext uri="{0D108BD9-81ED-4DB2-BD59-A6C34878D82A}">
                    <a16:rowId xmlns:a16="http://schemas.microsoft.com/office/drawing/2014/main" val="2344220394"/>
                  </a:ext>
                </a:extLst>
              </a:tr>
              <a:tr h="3326130">
                <a:tc>
                  <a:txBody>
                    <a:bodyPr/>
                    <a:lstStyle/>
                    <a:p>
                      <a:r>
                        <a:rPr lang="en-029" sz="1100" b="0" i="0" u="none" strike="noStrike" baseline="0" dirty="0">
                          <a:solidFill>
                            <a:srgbClr val="000000"/>
                          </a:solidFill>
                          <a:latin typeface="Breve Text Book"/>
                        </a:rPr>
                        <a:t>Argentina: </a:t>
                      </a:r>
                      <a:r>
                        <a:rPr lang="en-029" sz="1100" b="0" i="0" u="none" strike="noStrike" baseline="0" dirty="0" err="1">
                          <a:solidFill>
                            <a:srgbClr val="000000"/>
                          </a:solidFill>
                          <a:latin typeface="Breve Text Book"/>
                        </a:rPr>
                        <a:t>Equipo</a:t>
                      </a:r>
                      <a:r>
                        <a:rPr lang="en-029" sz="1100" b="0" i="0" u="none" strike="noStrike" baseline="0" dirty="0">
                          <a:solidFill>
                            <a:srgbClr val="000000"/>
                          </a:solidFill>
                          <a:latin typeface="Breve Text Book"/>
                        </a:rPr>
                        <a:t> Latino americano de Justicia y </a:t>
                      </a:r>
                      <a:r>
                        <a:rPr lang="en-029" sz="1100" b="0" i="0" u="none" strike="noStrike" baseline="0" dirty="0" err="1">
                          <a:solidFill>
                            <a:srgbClr val="000000"/>
                          </a:solidFill>
                          <a:latin typeface="Breve Text Book"/>
                        </a:rPr>
                        <a:t>Género</a:t>
                      </a:r>
                      <a:r>
                        <a:rPr lang="en-029" sz="1100" b="0" i="0" u="none" strike="noStrike" baseline="0" dirty="0">
                          <a:solidFill>
                            <a:srgbClr val="000000"/>
                          </a:solidFill>
                          <a:latin typeface="Breve Text Book"/>
                        </a:rPr>
                        <a:t> (ELA)</a:t>
                      </a:r>
                    </a:p>
                    <a:p>
                      <a:r>
                        <a:rPr lang="en-029" sz="1100" b="0" i="0" u="none" strike="noStrike" baseline="0" dirty="0">
                          <a:solidFill>
                            <a:srgbClr val="000000"/>
                          </a:solidFill>
                          <a:latin typeface="Breve Text Book"/>
                        </a:rPr>
                        <a:t>Australia: The Fathering Project</a:t>
                      </a:r>
                    </a:p>
                    <a:p>
                      <a:r>
                        <a:rPr lang="en-029" sz="1100" b="0" i="0" u="none" strike="noStrike" baseline="0" dirty="0">
                          <a:solidFill>
                            <a:srgbClr val="000000"/>
                          </a:solidFill>
                          <a:latin typeface="Breve Text Book"/>
                        </a:rPr>
                        <a:t>Canada: Blueprint NGO</a:t>
                      </a:r>
                    </a:p>
                    <a:p>
                      <a:r>
                        <a:rPr lang="en-029" sz="1100" b="0" i="0" u="none" strike="noStrike" baseline="0" dirty="0">
                          <a:solidFill>
                            <a:srgbClr val="000000"/>
                          </a:solidFill>
                          <a:latin typeface="Breve Text Book"/>
                        </a:rPr>
                        <a:t>Chile: Fundación </a:t>
                      </a:r>
                      <a:r>
                        <a:rPr lang="en-029" sz="1100" b="0" i="0" u="none" strike="noStrike" baseline="0" dirty="0" err="1">
                          <a:solidFill>
                            <a:srgbClr val="000000"/>
                          </a:solidFill>
                          <a:latin typeface="Breve Text Book"/>
                        </a:rPr>
                        <a:t>CulturaSalud</a:t>
                      </a:r>
                      <a:endParaRPr lang="en-029" sz="1100" dirty="0">
                        <a:solidFill>
                          <a:srgbClr val="000000"/>
                        </a:solidFill>
                        <a:latin typeface="Breve Text Book"/>
                      </a:endParaRPr>
                    </a:p>
                    <a:p>
                      <a:r>
                        <a:rPr lang="en-029" sz="1100" b="0" i="0" u="none" strike="noStrike" baseline="0" dirty="0">
                          <a:solidFill>
                            <a:srgbClr val="000000"/>
                          </a:solidFill>
                          <a:latin typeface="Breve Text Book"/>
                        </a:rPr>
                        <a:t>China: New York University Shanghai</a:t>
                      </a:r>
                    </a:p>
                    <a:p>
                      <a:r>
                        <a:rPr lang="en-029" sz="1100" b="0" i="0" u="none" strike="noStrike" baseline="0" dirty="0">
                          <a:solidFill>
                            <a:srgbClr val="000000"/>
                          </a:solidFill>
                          <a:latin typeface="Breve Text Book"/>
                        </a:rPr>
                        <a:t>Croatia: Status M</a:t>
                      </a:r>
                    </a:p>
                    <a:p>
                      <a:r>
                        <a:rPr lang="en-029" sz="1100" b="0" i="0" u="none" strike="noStrike" baseline="0" dirty="0">
                          <a:solidFill>
                            <a:srgbClr val="000000"/>
                          </a:solidFill>
                          <a:latin typeface="Breve Text Book"/>
                        </a:rPr>
                        <a:t>India: International </a:t>
                      </a:r>
                      <a:r>
                        <a:rPr lang="en-029" sz="1100" b="0" i="0" u="none" strike="noStrike" baseline="0" dirty="0" err="1">
                          <a:solidFill>
                            <a:srgbClr val="000000"/>
                          </a:solidFill>
                          <a:latin typeface="Breve Text Book"/>
                        </a:rPr>
                        <a:t>Center</a:t>
                      </a:r>
                      <a:r>
                        <a:rPr lang="en-029" sz="1100" b="0" i="0" u="none" strike="noStrike" baseline="0" dirty="0">
                          <a:solidFill>
                            <a:srgbClr val="000000"/>
                          </a:solidFill>
                          <a:latin typeface="Breve Text Book"/>
                        </a:rPr>
                        <a:t> for Research on Women (ICRW)</a:t>
                      </a:r>
                    </a:p>
                    <a:p>
                      <a:r>
                        <a:rPr lang="en-029" sz="1100" b="0" i="0" u="none" strike="noStrike" baseline="0" dirty="0">
                          <a:solidFill>
                            <a:srgbClr val="000000"/>
                          </a:solidFill>
                          <a:latin typeface="Breve Text Book"/>
                        </a:rPr>
                        <a:t>Ireland: Men’s Development Network</a:t>
                      </a:r>
                    </a:p>
                    <a:p>
                      <a:r>
                        <a:rPr lang="en-029" sz="1100" b="0" i="0" u="none" strike="noStrike" baseline="0" dirty="0">
                          <a:solidFill>
                            <a:srgbClr val="000000"/>
                          </a:solidFill>
                          <a:latin typeface="Breve Text Book"/>
                        </a:rPr>
                        <a:t>Lebanon: ABAAD</a:t>
                      </a:r>
                    </a:p>
                    <a:p>
                      <a:r>
                        <a:rPr lang="en-029" sz="1100" b="0" i="0" u="none" strike="noStrike" baseline="0" dirty="0">
                          <a:solidFill>
                            <a:srgbClr val="000000"/>
                          </a:solidFill>
                          <a:latin typeface="Breve Text Book"/>
                        </a:rPr>
                        <a:t>Mexico: </a:t>
                      </a:r>
                      <a:r>
                        <a:rPr lang="en-029" sz="1100" b="0" i="0" u="none" strike="noStrike" baseline="0" dirty="0" err="1">
                          <a:solidFill>
                            <a:srgbClr val="000000"/>
                          </a:solidFill>
                          <a:latin typeface="Breve Text Book"/>
                        </a:rPr>
                        <a:t>Cómplices</a:t>
                      </a:r>
                      <a:r>
                        <a:rPr lang="en-029" sz="1100" b="0" i="0" u="none" strike="noStrike" baseline="0" dirty="0">
                          <a:solidFill>
                            <a:srgbClr val="000000"/>
                          </a:solidFill>
                          <a:latin typeface="Breve Text Book"/>
                        </a:rPr>
                        <a:t> </a:t>
                      </a:r>
                      <a:r>
                        <a:rPr lang="en-029" sz="1100" b="0" i="0" u="none" strike="noStrike" baseline="0" dirty="0" err="1">
                          <a:solidFill>
                            <a:srgbClr val="000000"/>
                          </a:solidFill>
                          <a:latin typeface="Breve Text Book"/>
                        </a:rPr>
                        <a:t>por</a:t>
                      </a:r>
                      <a:r>
                        <a:rPr lang="en-029" sz="1100" b="0" i="0" u="none" strike="noStrike" baseline="0" dirty="0">
                          <a:solidFill>
                            <a:srgbClr val="000000"/>
                          </a:solidFill>
                          <a:latin typeface="Breve Text Book"/>
                        </a:rPr>
                        <a:t> la </a:t>
                      </a:r>
                      <a:r>
                        <a:rPr lang="en-029" sz="1100" b="0" i="0" u="none" strike="noStrike" baseline="0" dirty="0" err="1">
                          <a:solidFill>
                            <a:srgbClr val="000000"/>
                          </a:solidFill>
                          <a:latin typeface="Breve Text Book"/>
                        </a:rPr>
                        <a:t>Equidad</a:t>
                      </a:r>
                      <a:endParaRPr lang="en-029" sz="1100" dirty="0">
                        <a:solidFill>
                          <a:srgbClr val="000000"/>
                        </a:solidFill>
                        <a:latin typeface="Breve Text Book"/>
                      </a:endParaRPr>
                    </a:p>
                    <a:p>
                      <a:r>
                        <a:rPr lang="en-029" sz="1100" b="0" i="0" u="none" strike="noStrike" baseline="0" dirty="0">
                          <a:solidFill>
                            <a:srgbClr val="000000"/>
                          </a:solidFill>
                          <a:latin typeface="Breve Text Book"/>
                        </a:rPr>
                        <a:t>Portugal: Observatory on Masculinities/</a:t>
                      </a:r>
                      <a:r>
                        <a:rPr lang="en-029" sz="1100" b="0" i="0" u="none" strike="noStrike" baseline="0" dirty="0" err="1">
                          <a:solidFill>
                            <a:srgbClr val="000000"/>
                          </a:solidFill>
                          <a:latin typeface="Breve Text Book"/>
                        </a:rPr>
                        <a:t>Center</a:t>
                      </a:r>
                      <a:r>
                        <a:rPr lang="en-029" sz="1100" b="0" i="0" u="none" strike="noStrike" baseline="0" dirty="0">
                          <a:solidFill>
                            <a:srgbClr val="000000"/>
                          </a:solidFill>
                          <a:latin typeface="Breve Text Book"/>
                        </a:rPr>
                        <a:t> for Social Studies at University of Coimbra</a:t>
                      </a:r>
                    </a:p>
                    <a:p>
                      <a:r>
                        <a:rPr lang="en-029" sz="1100" b="0" i="0" u="none" strike="noStrike" baseline="0" dirty="0">
                          <a:solidFill>
                            <a:srgbClr val="000000"/>
                          </a:solidFill>
                          <a:latin typeface="Breve Text Book"/>
                        </a:rPr>
                        <a:t>Rwanda: Rwanda Men’s Resource Centre (RWAMREC) </a:t>
                      </a:r>
                    </a:p>
                    <a:p>
                      <a:r>
                        <a:rPr lang="en-029" sz="1100" b="0" i="0" u="none" strike="noStrike" baseline="0" dirty="0">
                          <a:solidFill>
                            <a:srgbClr val="000000"/>
                          </a:solidFill>
                          <a:latin typeface="Breve Text Book"/>
                        </a:rPr>
                        <a:t>South Africa: </a:t>
                      </a:r>
                      <a:r>
                        <a:rPr lang="en-029" sz="1100" b="0" i="0" u="none" strike="noStrike" baseline="0" dirty="0" err="1">
                          <a:solidFill>
                            <a:srgbClr val="000000"/>
                          </a:solidFill>
                          <a:latin typeface="Breve Text Book"/>
                        </a:rPr>
                        <a:t>Sonke</a:t>
                      </a:r>
                      <a:r>
                        <a:rPr lang="en-029" sz="1100" b="0" i="0" u="none" strike="noStrike" baseline="0" dirty="0">
                          <a:solidFill>
                            <a:srgbClr val="000000"/>
                          </a:solidFill>
                          <a:latin typeface="Breve Text Book"/>
                        </a:rPr>
                        <a:t> Gender Justice</a:t>
                      </a:r>
                    </a:p>
                    <a:p>
                      <a:r>
                        <a:rPr lang="en-029" sz="1100" b="0" i="0" u="none" strike="noStrike" baseline="0" dirty="0">
                          <a:solidFill>
                            <a:srgbClr val="000000"/>
                          </a:solidFill>
                          <a:latin typeface="Breve Text Book"/>
                        </a:rPr>
                        <a:t>Spain: </a:t>
                      </a:r>
                      <a:r>
                        <a:rPr lang="en-029" sz="1100" b="0" i="0" u="none" strike="noStrike" baseline="0" dirty="0" err="1">
                          <a:solidFill>
                            <a:srgbClr val="000000"/>
                          </a:solidFill>
                          <a:latin typeface="Breve Text Book"/>
                        </a:rPr>
                        <a:t>Cepaim</a:t>
                      </a:r>
                      <a:r>
                        <a:rPr lang="en-029" sz="1100" b="0" i="0" u="none" strike="noStrike" baseline="0" dirty="0">
                          <a:solidFill>
                            <a:srgbClr val="000000"/>
                          </a:solidFill>
                          <a:latin typeface="Breve Text Book"/>
                        </a:rPr>
                        <a:t> Foundation</a:t>
                      </a:r>
                    </a:p>
                    <a:p>
                      <a:r>
                        <a:rPr lang="en-029" sz="1100" b="0" i="0" u="none" strike="noStrike" baseline="0" dirty="0">
                          <a:solidFill>
                            <a:srgbClr val="000000"/>
                          </a:solidFill>
                          <a:latin typeface="Breve Text Book"/>
                        </a:rPr>
                        <a:t>Sweden: MÄN</a:t>
                      </a:r>
                    </a:p>
                    <a:p>
                      <a:r>
                        <a:rPr lang="en-029" sz="1100" b="0" i="0" u="none" strike="noStrike" baseline="0" dirty="0">
                          <a:solidFill>
                            <a:srgbClr val="000000"/>
                          </a:solidFill>
                          <a:latin typeface="Breve Text Book"/>
                        </a:rPr>
                        <a:t>Turkey: Mother Child Education Foundation (AÇEV)</a:t>
                      </a:r>
                      <a:endParaRPr lang="en-029" sz="1100" dirty="0"/>
                    </a:p>
                  </a:txBody>
                  <a:tcPr marL="68580" marR="68580" marT="34290" marB="34290"/>
                </a:tc>
                <a:tc>
                  <a:txBody>
                    <a:bodyPr/>
                    <a:lstStyle/>
                    <a:p>
                      <a:r>
                        <a:rPr lang="en-029" sz="1100" b="0" i="0" u="none" strike="noStrike" baseline="0" dirty="0">
                          <a:solidFill>
                            <a:srgbClr val="000000"/>
                          </a:solidFill>
                          <a:latin typeface="Breve Text Book"/>
                        </a:rPr>
                        <a:t>ABAAD: Anthony </a:t>
                      </a:r>
                      <a:r>
                        <a:rPr lang="en-029" sz="1100" b="0" i="0" u="none" strike="noStrike" baseline="0" dirty="0" err="1">
                          <a:solidFill>
                            <a:srgbClr val="000000"/>
                          </a:solidFill>
                          <a:latin typeface="Breve Text Book"/>
                        </a:rPr>
                        <a:t>Keedi</a:t>
                      </a:r>
                      <a:r>
                        <a:rPr lang="en-029" sz="1100" b="0" i="0" u="none" strike="noStrike" baseline="0" dirty="0">
                          <a:solidFill>
                            <a:srgbClr val="000000"/>
                          </a:solidFill>
                          <a:latin typeface="Breve Text Book"/>
                        </a:rPr>
                        <a:t> </a:t>
                      </a:r>
                    </a:p>
                    <a:p>
                      <a:r>
                        <a:rPr lang="en-US" sz="1100" b="0" i="0" u="none" strike="noStrike" baseline="0" dirty="0">
                          <a:solidFill>
                            <a:srgbClr val="000000"/>
                          </a:solidFill>
                          <a:latin typeface="Breve Text Book"/>
                        </a:rPr>
                        <a:t>Mother Child Education Foundation (AÇEV): </a:t>
                      </a:r>
                      <a:r>
                        <a:rPr lang="en-US" sz="1100" b="0" i="0" u="none" strike="noStrike" baseline="0" dirty="0" err="1">
                          <a:solidFill>
                            <a:srgbClr val="000000"/>
                          </a:solidFill>
                          <a:latin typeface="Breve Text Book"/>
                        </a:rPr>
                        <a:t>Suna</a:t>
                      </a:r>
                      <a:r>
                        <a:rPr lang="en-US" sz="1100" b="0" i="0" u="none" strike="noStrike" baseline="0" dirty="0">
                          <a:solidFill>
                            <a:srgbClr val="000000"/>
                          </a:solidFill>
                          <a:latin typeface="Breve Text Book"/>
                        </a:rPr>
                        <a:t> </a:t>
                      </a:r>
                      <a:r>
                        <a:rPr lang="en-US" sz="1100" b="0" i="0" u="none" strike="noStrike" baseline="0" dirty="0" err="1">
                          <a:solidFill>
                            <a:srgbClr val="000000"/>
                          </a:solidFill>
                          <a:latin typeface="Breve Text Book"/>
                        </a:rPr>
                        <a:t>Hanoz</a:t>
                      </a:r>
                      <a:r>
                        <a:rPr lang="en-US" sz="1100" b="0" i="0" u="none" strike="noStrike" baseline="0" dirty="0">
                          <a:solidFill>
                            <a:srgbClr val="000000"/>
                          </a:solidFill>
                          <a:latin typeface="Breve Text Book"/>
                        </a:rPr>
                        <a:t> </a:t>
                      </a:r>
                    </a:p>
                    <a:p>
                      <a:r>
                        <a:rPr lang="es-ES" sz="1100" b="0" i="0" u="none" strike="noStrike" baseline="0" dirty="0">
                          <a:solidFill>
                            <a:srgbClr val="000000"/>
                          </a:solidFill>
                          <a:latin typeface="Breve Text Book"/>
                        </a:rPr>
                        <a:t>Cómplices por la Equidad: Hugo Rocha </a:t>
                      </a:r>
                    </a:p>
                    <a:p>
                      <a:r>
                        <a:rPr lang="en-US" sz="1100" b="0" i="0" u="none" strike="noStrike" baseline="0" dirty="0">
                          <a:solidFill>
                            <a:srgbClr val="000000"/>
                          </a:solidFill>
                          <a:latin typeface="Breve Text Book"/>
                        </a:rPr>
                        <a:t>Observatory on Masculinities/Center for Social Studies at University of Coimbra: Tatiana Moura, Marta </a:t>
                      </a:r>
                      <a:r>
                        <a:rPr lang="en-US" sz="1100" b="0" i="0" u="none" strike="noStrike" baseline="0" dirty="0" err="1">
                          <a:solidFill>
                            <a:srgbClr val="000000"/>
                          </a:solidFill>
                          <a:latin typeface="Breve Text Book"/>
                        </a:rPr>
                        <a:t>Mascarenhas</a:t>
                      </a:r>
                      <a:r>
                        <a:rPr lang="en-US" sz="1100" b="0" i="0" u="none" strike="noStrike" baseline="0" dirty="0">
                          <a:solidFill>
                            <a:srgbClr val="000000"/>
                          </a:solidFill>
                          <a:latin typeface="Breve Text Book"/>
                        </a:rPr>
                        <a:t>, and Tiago </a:t>
                      </a:r>
                      <a:r>
                        <a:rPr lang="en-US" sz="1100" b="0" i="0" u="none" strike="noStrike" baseline="0" dirty="0" err="1">
                          <a:solidFill>
                            <a:srgbClr val="000000"/>
                          </a:solidFill>
                          <a:latin typeface="Breve Text Book"/>
                        </a:rPr>
                        <a:t>Rolino</a:t>
                      </a:r>
                      <a:r>
                        <a:rPr lang="en-US" sz="1100" b="0" i="0" u="none" strike="noStrike" baseline="0" dirty="0">
                          <a:solidFill>
                            <a:srgbClr val="000000"/>
                          </a:solidFill>
                          <a:latin typeface="Breve Text Book"/>
                        </a:rPr>
                        <a:t> </a:t>
                      </a:r>
                    </a:p>
                    <a:p>
                      <a:r>
                        <a:rPr lang="sv-SE" sz="1100" b="0" i="0" u="none" strike="noStrike" baseline="0" dirty="0">
                          <a:solidFill>
                            <a:srgbClr val="000000"/>
                          </a:solidFill>
                          <a:latin typeface="Breve Text Book"/>
                        </a:rPr>
                        <a:t>MÄN: Lena Wallquist and Jens Karberg </a:t>
                      </a:r>
                    </a:p>
                    <a:p>
                      <a:r>
                        <a:rPr lang="en-029" sz="1100" b="0" i="0" u="none" strike="noStrike" baseline="0" dirty="0">
                          <a:solidFill>
                            <a:srgbClr val="000000"/>
                          </a:solidFill>
                          <a:latin typeface="Breve Text Book"/>
                        </a:rPr>
                        <a:t>Fundación </a:t>
                      </a:r>
                      <a:r>
                        <a:rPr lang="en-029" sz="1100" b="0" i="0" u="none" strike="noStrike" baseline="0" dirty="0" err="1">
                          <a:solidFill>
                            <a:srgbClr val="000000"/>
                          </a:solidFill>
                          <a:latin typeface="Breve Text Book"/>
                        </a:rPr>
                        <a:t>CulturaSalud</a:t>
                      </a:r>
                      <a:r>
                        <a:rPr lang="en-029" sz="1100" b="0" i="0" u="none" strike="noStrike" baseline="0" dirty="0">
                          <a:solidFill>
                            <a:srgbClr val="000000"/>
                          </a:solidFill>
                          <a:latin typeface="Breve Text Book"/>
                        </a:rPr>
                        <a:t>: Pamela Saavedra </a:t>
                      </a:r>
                    </a:p>
                    <a:p>
                      <a:r>
                        <a:rPr lang="en-029" sz="1100" b="0" i="0" u="none" strike="noStrike" baseline="0" dirty="0" err="1">
                          <a:solidFill>
                            <a:srgbClr val="000000"/>
                          </a:solidFill>
                          <a:latin typeface="Breve Text Book"/>
                        </a:rPr>
                        <a:t>Sonke</a:t>
                      </a:r>
                      <a:r>
                        <a:rPr lang="en-029" sz="1100" b="0" i="0" u="none" strike="noStrike" baseline="0" dirty="0">
                          <a:solidFill>
                            <a:srgbClr val="000000"/>
                          </a:solidFill>
                          <a:latin typeface="Breve Text Book"/>
                        </a:rPr>
                        <a:t> Gender Justice: Diana Macauley and </a:t>
                      </a:r>
                      <a:r>
                        <a:rPr lang="en-029" sz="1100" b="0" i="0" u="none" strike="noStrike" baseline="0" dirty="0" err="1">
                          <a:solidFill>
                            <a:srgbClr val="000000"/>
                          </a:solidFill>
                          <a:latin typeface="Breve Text Book"/>
                        </a:rPr>
                        <a:t>Mphokuhle</a:t>
                      </a:r>
                      <a:r>
                        <a:rPr lang="en-029" sz="1100" b="0" i="0" u="none" strike="noStrike" baseline="0" dirty="0">
                          <a:solidFill>
                            <a:srgbClr val="000000"/>
                          </a:solidFill>
                          <a:latin typeface="Breve Text Book"/>
                        </a:rPr>
                        <a:t> </a:t>
                      </a:r>
                      <a:r>
                        <a:rPr lang="en-029" sz="1100" b="0" i="0" u="none" strike="noStrike" baseline="0" dirty="0" err="1">
                          <a:solidFill>
                            <a:srgbClr val="000000"/>
                          </a:solidFill>
                          <a:latin typeface="Breve Text Book"/>
                        </a:rPr>
                        <a:t>Mabhena-Lunga</a:t>
                      </a:r>
                      <a:r>
                        <a:rPr lang="en-029" sz="1100" b="0" i="0" u="none" strike="noStrike" baseline="0" dirty="0">
                          <a:solidFill>
                            <a:srgbClr val="000000"/>
                          </a:solidFill>
                          <a:latin typeface="Breve Text Book"/>
                        </a:rPr>
                        <a:t> </a:t>
                      </a:r>
                    </a:p>
                    <a:p>
                      <a:r>
                        <a:rPr lang="en-029" sz="1100" b="0" i="0" u="none" strike="noStrike" baseline="0" dirty="0" err="1">
                          <a:solidFill>
                            <a:srgbClr val="000000"/>
                          </a:solidFill>
                          <a:latin typeface="Breve Text Book"/>
                        </a:rPr>
                        <a:t>MenEngage</a:t>
                      </a:r>
                      <a:r>
                        <a:rPr lang="en-029" sz="1100" b="0" i="0" u="none" strike="noStrike" baseline="0" dirty="0">
                          <a:solidFill>
                            <a:srgbClr val="000000"/>
                          </a:solidFill>
                          <a:latin typeface="Breve Text Book"/>
                        </a:rPr>
                        <a:t> Alliance: Laxman </a:t>
                      </a:r>
                      <a:r>
                        <a:rPr lang="en-029" sz="1100" b="0" i="0" u="none" strike="noStrike" baseline="0" dirty="0" err="1">
                          <a:solidFill>
                            <a:srgbClr val="000000"/>
                          </a:solidFill>
                          <a:latin typeface="Breve Text Book"/>
                        </a:rPr>
                        <a:t>Belbase</a:t>
                      </a:r>
                      <a:r>
                        <a:rPr lang="en-029" sz="1100" b="0" i="0" u="none" strike="noStrike" baseline="0" dirty="0">
                          <a:solidFill>
                            <a:srgbClr val="000000"/>
                          </a:solidFill>
                          <a:latin typeface="Breve Text Book"/>
                        </a:rPr>
                        <a:t> and Jennifer Rodriguez Bruno </a:t>
                      </a:r>
                    </a:p>
                    <a:p>
                      <a:r>
                        <a:rPr lang="en-029" sz="1100" b="0" i="0" u="none" strike="noStrike" baseline="0" dirty="0">
                          <a:solidFill>
                            <a:srgbClr val="000000"/>
                          </a:solidFill>
                          <a:latin typeface="Breve Text Book"/>
                        </a:rPr>
                        <a:t>Oxfam USA: Sebastián </a:t>
                      </a:r>
                      <a:r>
                        <a:rPr lang="en-029" sz="1100" b="0" i="0" u="none" strike="noStrike" baseline="0" dirty="0" err="1">
                          <a:solidFill>
                            <a:srgbClr val="000000"/>
                          </a:solidFill>
                          <a:latin typeface="Breve Text Book"/>
                        </a:rPr>
                        <a:t>Molano</a:t>
                      </a:r>
                      <a:endParaRPr lang="en-US" sz="1100" i="1" dirty="0">
                        <a:solidFill>
                          <a:srgbClr val="000000"/>
                        </a:solidFill>
                        <a:latin typeface="Breve Text Book Italic"/>
                      </a:endParaRPr>
                    </a:p>
                    <a:p>
                      <a:endParaRPr lang="en-029" sz="1100" dirty="0"/>
                    </a:p>
                  </a:txBody>
                  <a:tcPr marL="68580" marR="68580" marT="34290" marB="34290"/>
                </a:tc>
                <a:extLst>
                  <a:ext uri="{0D108BD9-81ED-4DB2-BD59-A6C34878D82A}">
                    <a16:rowId xmlns:a16="http://schemas.microsoft.com/office/drawing/2014/main" val="1958450005"/>
                  </a:ext>
                </a:extLst>
              </a:tr>
            </a:tbl>
          </a:graphicData>
        </a:graphic>
      </p:graphicFrame>
      <p:pic>
        <p:nvPicPr>
          <p:cNvPr id="2" name="Google Shape;93;p1">
            <a:extLst>
              <a:ext uri="{FF2B5EF4-FFF2-40B4-BE49-F238E27FC236}">
                <a16:creationId xmlns:a16="http://schemas.microsoft.com/office/drawing/2014/main" id="{FD204CA3-EA0C-F870-76A5-A1F3F37FF91E}"/>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872762" y="4672360"/>
            <a:ext cx="1062014" cy="286473"/>
          </a:xfrm>
          <a:prstGeom prst="rect">
            <a:avLst/>
          </a:prstGeom>
          <a:noFill/>
          <a:ln>
            <a:noFill/>
          </a:ln>
        </p:spPr>
      </p:pic>
    </p:spTree>
    <p:extLst>
      <p:ext uri="{BB962C8B-B14F-4D97-AF65-F5344CB8AC3E}">
        <p14:creationId xmlns:p14="http://schemas.microsoft.com/office/powerpoint/2010/main" val="3974983364"/>
      </p:ext>
    </p:extLst>
  </p:cSld>
  <p:clrMapOvr>
    <a:masterClrMapping/>
  </p:clrMapOvr>
  <mc:AlternateContent xmlns:mc="http://schemas.openxmlformats.org/markup-compatibility/2006" xmlns:p14="http://schemas.microsoft.com/office/powerpoint/2010/main">
    <mc:Choice Requires="p14">
      <p:transition spd="med" p14:dur="600">
        <p14:flip dir="l"/>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5" name="TextBox 4">
            <a:extLst>
              <a:ext uri="{FF2B5EF4-FFF2-40B4-BE49-F238E27FC236}">
                <a16:creationId xmlns:a16="http://schemas.microsoft.com/office/drawing/2014/main" id="{29EEE8D6-BA13-1787-626A-5928941D3ECC}"/>
              </a:ext>
            </a:extLst>
          </p:cNvPr>
          <p:cNvSpPr txBox="1"/>
          <p:nvPr/>
        </p:nvSpPr>
        <p:spPr>
          <a:xfrm>
            <a:off x="352004" y="1099247"/>
            <a:ext cx="8646340" cy="3930371"/>
          </a:xfrm>
          <a:prstGeom prst="rect">
            <a:avLst/>
          </a:prstGeom>
          <a:noFill/>
        </p:spPr>
        <p:txBody>
          <a:bodyPr wrap="square">
            <a:spAutoFit/>
          </a:bodyPr>
          <a:lstStyle/>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Opening and welcome, introduction of topic and speakers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State of the World’s Fathers and the I in CARING recommendation	Gary Barker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Specific SOWF examples documenting different kinds of care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SOWF data from India and CGD’s work on care 		Kehinde Ajayi - Centre for </a:t>
            </a:r>
          </a:p>
          <a:p>
            <a:pPr rtl="0">
              <a:lnSpc>
                <a:spcPct val="150000"/>
              </a:lnSpc>
              <a:spcBef>
                <a:spcPts val="0"/>
              </a:spcBef>
              <a:spcAft>
                <a:spcPts val="0"/>
              </a:spcAft>
            </a:pPr>
            <a:r>
              <a:rPr lang="en-ZA" dirty="0">
                <a:latin typeface="Arial" panose="020B0604020202020204" pitchFamily="34" charset="0"/>
              </a:rPr>
              <a:t>						G</a:t>
            </a:r>
            <a:r>
              <a:rPr lang="en-ZA" sz="1400" i="0" u="none" strike="noStrike" dirty="0">
                <a:solidFill>
                  <a:srgbClr val="000000"/>
                </a:solidFill>
                <a:effectLst/>
                <a:latin typeface="Arial" panose="020B0604020202020204" pitchFamily="34" charset="0"/>
              </a:rPr>
              <a:t>lobal Development</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The ILO Care Investment simulator 			Lorena Pastor Palacios – </a:t>
            </a:r>
          </a:p>
          <a:p>
            <a:pPr rtl="0">
              <a:lnSpc>
                <a:spcPct val="150000"/>
              </a:lnSpc>
              <a:spcBef>
                <a:spcPts val="0"/>
              </a:spcBef>
              <a:spcAft>
                <a:spcPts val="0"/>
              </a:spcAft>
            </a:pP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International Labour Organization</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Multi-national trends on investments in care 			Tanima Ahmed World Bank Group</a:t>
            </a:r>
            <a:endParaRPr lang="en-ZA" dirty="0">
              <a:effectLst/>
            </a:endParaRPr>
          </a:p>
          <a:p>
            <a:pPr>
              <a:lnSpc>
                <a:spcPct val="150000"/>
              </a:lnSpc>
            </a:pPr>
            <a:r>
              <a:rPr lang="en-ZA" sz="1400" i="0" u="none" strike="noStrike" dirty="0">
                <a:solidFill>
                  <a:srgbClr val="000000"/>
                </a:solidFill>
                <a:effectLst/>
                <a:latin typeface="Arial" panose="020B0604020202020204" pitchFamily="34" charset="0"/>
              </a:rPr>
              <a:t>Speaker and audience reflections and </a:t>
            </a:r>
            <a:r>
              <a:rPr lang="en-ZA" sz="1400" i="0" u="none" strike="noStrike" dirty="0" err="1">
                <a:solidFill>
                  <a:srgbClr val="000000"/>
                </a:solidFill>
                <a:effectLst/>
                <a:latin typeface="Arial" panose="020B0604020202020204" pitchFamily="34" charset="0"/>
              </a:rPr>
              <a:t>QnA</a:t>
            </a: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endParaRPr lang="en-ZA" dirty="0">
              <a:effectLst/>
            </a:endParaRPr>
          </a:p>
          <a:p>
            <a:pPr>
              <a:lnSpc>
                <a:spcPct val="150000"/>
              </a:lnSpc>
            </a:pPr>
            <a:br>
              <a:rPr lang="en-ZA" dirty="0"/>
            </a:br>
            <a:endParaRPr lang="en-US" dirty="0"/>
          </a:p>
        </p:txBody>
      </p:sp>
      <p:sp>
        <p:nvSpPr>
          <p:cNvPr id="118" name="Google Shape;118;p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Roboto"/>
              <a:buNone/>
            </a:pPr>
            <a:r>
              <a:rPr lang="es-CO"/>
              <a:t>Agenda</a:t>
            </a:r>
            <a:endParaRPr/>
          </a:p>
        </p:txBody>
      </p:sp>
      <p:cxnSp>
        <p:nvCxnSpPr>
          <p:cNvPr id="4" name="Straight Connector 3">
            <a:extLst>
              <a:ext uri="{FF2B5EF4-FFF2-40B4-BE49-F238E27FC236}">
                <a16:creationId xmlns:a16="http://schemas.microsoft.com/office/drawing/2014/main" id="{8AB56D69-0268-18F1-90FB-9E448ADA4BBD}"/>
              </a:ext>
            </a:extLst>
          </p:cNvPr>
          <p:cNvCxnSpPr>
            <a:cxnSpLocks/>
          </p:cNvCxnSpPr>
          <p:nvPr/>
        </p:nvCxnSpPr>
        <p:spPr>
          <a:xfrm>
            <a:off x="352004" y="2727510"/>
            <a:ext cx="801769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81661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CD1A1D-0C89-5B4D-A253-D05B4889905D}"/>
              </a:ext>
            </a:extLst>
          </p:cNvPr>
          <p:cNvSpPr>
            <a:spLocks noGrp="1"/>
          </p:cNvSpPr>
          <p:nvPr>
            <p:ph type="ctrTitle"/>
          </p:nvPr>
        </p:nvSpPr>
        <p:spPr>
          <a:xfrm>
            <a:off x="352260" y="1441849"/>
            <a:ext cx="8439480" cy="833190"/>
          </a:xfrm>
        </p:spPr>
        <p:txBody>
          <a:bodyPr/>
          <a:lstStyle/>
          <a:p>
            <a:r>
              <a:rPr lang="en-US" dirty="0">
                <a:latin typeface="+mn-lt"/>
              </a:rPr>
              <a:t>Social Norms and Investment in Care</a:t>
            </a:r>
            <a:br>
              <a:rPr lang="en-US" dirty="0">
                <a:latin typeface="+mn-lt"/>
              </a:rPr>
            </a:br>
            <a:br>
              <a:rPr lang="en-US" dirty="0">
                <a:latin typeface="+mn-lt"/>
              </a:rPr>
            </a:br>
            <a:r>
              <a:rPr lang="en-US" sz="3037" b="0" dirty="0">
                <a:latin typeface="+mn-lt"/>
              </a:rPr>
              <a:t>Kehinde Ajayi</a:t>
            </a:r>
            <a:br>
              <a:rPr lang="en-US" b="0" dirty="0">
                <a:latin typeface="+mn-lt"/>
              </a:rPr>
            </a:br>
            <a:br>
              <a:rPr lang="en-US" b="0" dirty="0">
                <a:latin typeface="+mn-lt"/>
              </a:rPr>
            </a:br>
            <a:r>
              <a:rPr lang="en-US" sz="3037" b="0" dirty="0" err="1">
                <a:latin typeface="+mn-lt"/>
              </a:rPr>
              <a:t>MenCare</a:t>
            </a:r>
            <a:r>
              <a:rPr lang="en-US" sz="3037" b="0" dirty="0">
                <a:latin typeface="+mn-lt"/>
              </a:rPr>
              <a:t> CARING webinar series</a:t>
            </a:r>
            <a:br>
              <a:rPr lang="en-US" sz="3037" b="0" dirty="0">
                <a:latin typeface="+mn-lt"/>
              </a:rPr>
            </a:br>
            <a:r>
              <a:rPr lang="en-US" sz="2700" b="0" dirty="0">
                <a:latin typeface="+mn-lt"/>
              </a:rPr>
              <a:t>September 29, 2023</a:t>
            </a:r>
            <a:endParaRPr lang="en-US" dirty="0">
              <a:latin typeface="+mn-lt"/>
            </a:endParaRPr>
          </a:p>
        </p:txBody>
      </p:sp>
      <p:sp>
        <p:nvSpPr>
          <p:cNvPr id="6" name="Footer Placeholder 5">
            <a:extLst>
              <a:ext uri="{FF2B5EF4-FFF2-40B4-BE49-F238E27FC236}">
                <a16:creationId xmlns:a16="http://schemas.microsoft.com/office/drawing/2014/main" id="{D9768877-92DE-4246-85C1-77664A072FC5}"/>
              </a:ext>
            </a:extLst>
          </p:cNvPr>
          <p:cNvSpPr>
            <a:spLocks noGrp="1"/>
          </p:cNvSpPr>
          <p:nvPr>
            <p:ph type="ftr" sz="quarter" idx="3"/>
          </p:nvPr>
        </p:nvSpPr>
        <p:spPr>
          <a:xfrm>
            <a:off x="3028654" y="4810910"/>
            <a:ext cx="5841154" cy="273222"/>
          </a:xfrm>
        </p:spPr>
        <p:txBody>
          <a:bodyPr/>
          <a:lstStyle/>
          <a:p>
            <a:pPr defTabSz="514259">
              <a:buClrTx/>
            </a:pPr>
            <a:r>
              <a:rPr lang="en-US" kern="1200">
                <a:solidFill>
                  <a:srgbClr val="F3F7F9"/>
                </a:solidFill>
                <a:latin typeface="Calibri" panose="020F0502020204030204"/>
                <a:ea typeface="+mn-ea"/>
                <a:cs typeface="+mn-cs"/>
              </a:rPr>
              <a:t>Kehinde Ajayi | September 29 2023 | CGDev.org</a:t>
            </a:r>
            <a:endParaRPr lang="en-US" kern="1200" dirty="0">
              <a:solidFill>
                <a:srgbClr val="F3F7F9"/>
              </a:solidFill>
              <a:latin typeface="Calibri" panose="020F0502020204030204"/>
              <a:ea typeface="+mn-ea"/>
              <a:cs typeface="+mn-cs"/>
            </a:endParaRPr>
          </a:p>
        </p:txBody>
      </p:sp>
    </p:spTree>
    <p:extLst>
      <p:ext uri="{BB962C8B-B14F-4D97-AF65-F5344CB8AC3E}">
        <p14:creationId xmlns:p14="http://schemas.microsoft.com/office/powerpoint/2010/main" val="323965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p:txBody>
          <a:bodyPr/>
          <a:lstStyle/>
          <a:p>
            <a:r>
              <a:rPr lang="en-US" dirty="0">
                <a:latin typeface="+mn-lt"/>
              </a:rPr>
              <a:t>Don’t ignore social norms</a:t>
            </a:r>
          </a:p>
        </p:txBody>
      </p:sp>
      <p:sp>
        <p:nvSpPr>
          <p:cNvPr id="3" name="Text Placeholder 2">
            <a:extLst>
              <a:ext uri="{FF2B5EF4-FFF2-40B4-BE49-F238E27FC236}">
                <a16:creationId xmlns:a16="http://schemas.microsoft.com/office/drawing/2014/main" id="{778B006C-7078-DCAE-04AD-F0EF5590A584}"/>
              </a:ext>
            </a:extLst>
          </p:cNvPr>
          <p:cNvSpPr>
            <a:spLocks noGrp="1"/>
          </p:cNvSpPr>
          <p:nvPr>
            <p:ph type="body" sz="quarter" idx="13"/>
          </p:nvPr>
        </p:nvSpPr>
        <p:spPr/>
        <p:txBody>
          <a:bodyPr>
            <a:normAutofit/>
          </a:bodyPr>
          <a:lstStyle/>
          <a:p>
            <a:r>
              <a:rPr lang="en-US" dirty="0">
                <a:latin typeface="+mj-lt"/>
              </a:rPr>
              <a:t>India case study</a:t>
            </a:r>
          </a:p>
          <a:p>
            <a:pPr marL="0" indent="0">
              <a:buNone/>
            </a:pPr>
            <a:endParaRPr lang="en-US" dirty="0">
              <a:latin typeface="+mj-lt"/>
            </a:endParaRPr>
          </a:p>
          <a:p>
            <a:r>
              <a:rPr lang="en-US" dirty="0">
                <a:latin typeface="+mj-lt"/>
              </a:rPr>
              <a:t>Differences across contexts</a:t>
            </a:r>
          </a:p>
          <a:p>
            <a:endParaRPr lang="en-US" dirty="0">
              <a:latin typeface="+mj-lt"/>
            </a:endParaRPr>
          </a:p>
          <a:p>
            <a:r>
              <a:rPr lang="en-US" dirty="0">
                <a:latin typeface="+mj-lt"/>
              </a:rPr>
              <a:t>Analyze effects of men’s involvement in care work</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spTree>
    <p:extLst>
      <p:ext uri="{BB962C8B-B14F-4D97-AF65-F5344CB8AC3E}">
        <p14:creationId xmlns:p14="http://schemas.microsoft.com/office/powerpoint/2010/main" val="3720564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a:xfrm>
            <a:off x="424297" y="253251"/>
            <a:ext cx="6775900" cy="890874"/>
          </a:xfrm>
        </p:spPr>
        <p:txBody>
          <a:bodyPr/>
          <a:lstStyle/>
          <a:p>
            <a:r>
              <a:rPr lang="en-US" dirty="0">
                <a:latin typeface="+mn-lt"/>
              </a:rPr>
              <a:t>India</a:t>
            </a:r>
            <a:r>
              <a:rPr lang="en-US" i="1" dirty="0">
                <a:latin typeface="+mn-lt"/>
              </a:rPr>
              <a:t> </a:t>
            </a:r>
            <a:r>
              <a:rPr lang="en-US" dirty="0">
                <a:latin typeface="+mn-lt"/>
              </a:rPr>
              <a:t>case</a:t>
            </a:r>
            <a:r>
              <a:rPr lang="en-US" i="1" dirty="0">
                <a:latin typeface="+mn-lt"/>
              </a:rPr>
              <a:t> </a:t>
            </a:r>
            <a:r>
              <a:rPr lang="en-US" dirty="0">
                <a:latin typeface="+mn-lt"/>
              </a:rPr>
              <a:t>study </a:t>
            </a:r>
            <a:br>
              <a:rPr lang="en-US" dirty="0">
                <a:latin typeface="+mn-lt"/>
              </a:rPr>
            </a:br>
            <a:r>
              <a:rPr lang="en-US" sz="2250" dirty="0">
                <a:latin typeface="+mn-lt"/>
              </a:rPr>
              <a:t>with Hira Farooqi and Shubhangi Gokhroo</a:t>
            </a:r>
            <a:endParaRPr lang="en-US" sz="4049" i="1" dirty="0">
              <a:latin typeface="+mn-lt"/>
            </a:endParaRP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sp>
        <p:nvSpPr>
          <p:cNvPr id="3" name="Text Placeholder 2">
            <a:extLst>
              <a:ext uri="{FF2B5EF4-FFF2-40B4-BE49-F238E27FC236}">
                <a16:creationId xmlns:a16="http://schemas.microsoft.com/office/drawing/2014/main" id="{21654F1C-14F7-0B7F-30B8-EF0BCCF752B1}"/>
              </a:ext>
            </a:extLst>
          </p:cNvPr>
          <p:cNvSpPr>
            <a:spLocks noGrp="1"/>
          </p:cNvSpPr>
          <p:nvPr>
            <p:ph type="body" sz="quarter" idx="13"/>
          </p:nvPr>
        </p:nvSpPr>
        <p:spPr>
          <a:xfrm>
            <a:off x="424298" y="1414575"/>
            <a:ext cx="8289373" cy="3240089"/>
          </a:xfrm>
        </p:spPr>
        <p:txBody>
          <a:bodyPr>
            <a:normAutofit fontScale="92500" lnSpcReduction="20000"/>
          </a:bodyPr>
          <a:lstStyle/>
          <a:p>
            <a:r>
              <a:rPr lang="en-US" dirty="0">
                <a:latin typeface="+mj-lt"/>
              </a:rPr>
              <a:t>Progressive family-friendly policies (Maternity Benefits Act)</a:t>
            </a:r>
          </a:p>
          <a:p>
            <a:pPr lvl="1">
              <a:buFont typeface="Wingdings" panose="05000000000000000000" pitchFamily="2" charset="2"/>
              <a:buChar char="Ø"/>
            </a:pPr>
            <a:r>
              <a:rPr lang="en-US" dirty="0">
                <a:latin typeface="+mj-lt"/>
              </a:rPr>
              <a:t>26 weeks maternity leave for women in formal sector</a:t>
            </a:r>
          </a:p>
          <a:p>
            <a:pPr lvl="1">
              <a:buFont typeface="Wingdings" panose="05000000000000000000" pitchFamily="2" charset="2"/>
              <a:buChar char="Ø"/>
            </a:pPr>
            <a:r>
              <a:rPr lang="en-US" dirty="0">
                <a:latin typeface="+mj-lt"/>
              </a:rPr>
              <a:t>Establishments with 50+ employees must provide childcare facilities</a:t>
            </a:r>
          </a:p>
          <a:p>
            <a:pPr lvl="1">
              <a:buFont typeface="Wingdings" panose="05000000000000000000" pitchFamily="2" charset="2"/>
              <a:buChar char="Ø"/>
            </a:pPr>
            <a:endParaRPr lang="en-US" dirty="0">
              <a:latin typeface="+mj-lt"/>
            </a:endParaRPr>
          </a:p>
          <a:p>
            <a:r>
              <a:rPr lang="en-US" dirty="0">
                <a:latin typeface="+mj-lt"/>
              </a:rPr>
              <a:t>Yet, low female labor force participation (25%)</a:t>
            </a:r>
          </a:p>
          <a:p>
            <a:pPr lvl="1"/>
            <a:endParaRPr lang="en-US" dirty="0">
              <a:latin typeface="+mj-lt"/>
            </a:endParaRPr>
          </a:p>
          <a:p>
            <a:r>
              <a:rPr lang="en-US" dirty="0">
                <a:latin typeface="+mj-lt"/>
              </a:rPr>
              <a:t>Use SOWF data to understand role of attitudes &amp; social norms</a:t>
            </a:r>
          </a:p>
          <a:p>
            <a:pPr lvl="1">
              <a:buFont typeface="Wingdings" panose="05000000000000000000" pitchFamily="2" charset="2"/>
              <a:buChar char="Ø"/>
            </a:pPr>
            <a:r>
              <a:rPr lang="en-US" dirty="0">
                <a:latin typeface="+mj-lt"/>
              </a:rPr>
              <a:t>90% of female respondents are stay-at-home mothers </a:t>
            </a:r>
          </a:p>
          <a:p>
            <a:pPr lvl="1">
              <a:buFont typeface="Wingdings" panose="05000000000000000000" pitchFamily="2" charset="2"/>
              <a:buChar char="Ø"/>
            </a:pPr>
            <a:r>
              <a:rPr lang="en-US" dirty="0">
                <a:latin typeface="+mj-lt"/>
              </a:rPr>
              <a:t>60% of male respondents’ partners are stay-at-home parents</a:t>
            </a:r>
          </a:p>
        </p:txBody>
      </p:sp>
    </p:spTree>
    <p:extLst>
      <p:ext uri="{BB962C8B-B14F-4D97-AF65-F5344CB8AC3E}">
        <p14:creationId xmlns:p14="http://schemas.microsoft.com/office/powerpoint/2010/main" val="96715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a:xfrm>
            <a:off x="424298" y="253251"/>
            <a:ext cx="7025486" cy="890874"/>
          </a:xfrm>
        </p:spPr>
        <p:txBody>
          <a:bodyPr/>
          <a:lstStyle/>
          <a:p>
            <a:r>
              <a:rPr lang="en-US" sz="3262" dirty="0">
                <a:latin typeface="+mn-lt"/>
              </a:rPr>
              <a:t>High satisfaction with care support</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pic>
        <p:nvPicPr>
          <p:cNvPr id="8" name="Picture 7" descr="A graph of a number of people&#10;&#10;Description automatically generated with medium confidence">
            <a:extLst>
              <a:ext uri="{FF2B5EF4-FFF2-40B4-BE49-F238E27FC236}">
                <a16:creationId xmlns:a16="http://schemas.microsoft.com/office/drawing/2014/main" id="{B14553D8-E068-C053-8E85-E1710426B4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74789" y="1211344"/>
            <a:ext cx="5184046" cy="3331495"/>
          </a:xfrm>
          <a:prstGeom prst="rect">
            <a:avLst/>
          </a:prstGeom>
        </p:spPr>
      </p:pic>
    </p:spTree>
    <p:extLst>
      <p:ext uri="{BB962C8B-B14F-4D97-AF65-F5344CB8AC3E}">
        <p14:creationId xmlns:p14="http://schemas.microsoft.com/office/powerpoint/2010/main" val="317820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p:txBody>
          <a:bodyPr/>
          <a:lstStyle/>
          <a:p>
            <a:r>
              <a:rPr lang="en-US" dirty="0">
                <a:latin typeface="+mn-lt"/>
              </a:rPr>
              <a:t>Mothers perform most care work</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pic>
        <p:nvPicPr>
          <p:cNvPr id="3" name="Picture 2">
            <a:extLst>
              <a:ext uri="{FF2B5EF4-FFF2-40B4-BE49-F238E27FC236}">
                <a16:creationId xmlns:a16="http://schemas.microsoft.com/office/drawing/2014/main" id="{EEAB0225-CC51-CBB5-BEB6-882FCD2003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8199" b="25825"/>
          <a:stretch/>
        </p:blipFill>
        <p:spPr>
          <a:xfrm>
            <a:off x="2003474" y="1144125"/>
            <a:ext cx="5137053" cy="3379608"/>
          </a:xfrm>
          <a:prstGeom prst="rect">
            <a:avLst/>
          </a:prstGeom>
        </p:spPr>
      </p:pic>
    </p:spTree>
    <p:extLst>
      <p:ext uri="{BB962C8B-B14F-4D97-AF65-F5344CB8AC3E}">
        <p14:creationId xmlns:p14="http://schemas.microsoft.com/office/powerpoint/2010/main" val="3569093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a:xfrm>
            <a:off x="424298" y="253251"/>
            <a:ext cx="6716229" cy="890874"/>
          </a:xfrm>
        </p:spPr>
        <p:txBody>
          <a:bodyPr/>
          <a:lstStyle/>
          <a:p>
            <a:r>
              <a:rPr lang="en-US" dirty="0">
                <a:latin typeface="+mn-lt"/>
              </a:rPr>
              <a:t>Caregiving considered personal responsibility</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pic>
        <p:nvPicPr>
          <p:cNvPr id="5" name="Picture 4">
            <a:extLst>
              <a:ext uri="{FF2B5EF4-FFF2-40B4-BE49-F238E27FC236}">
                <a16:creationId xmlns:a16="http://schemas.microsoft.com/office/drawing/2014/main" id="{B6E9B324-9125-0E89-023E-4551092E9E3F}"/>
              </a:ext>
            </a:extLst>
          </p:cNvPr>
          <p:cNvPicPr>
            <a:picLocks noChangeAspect="1"/>
          </p:cNvPicPr>
          <p:nvPr/>
        </p:nvPicPr>
        <p:blipFill>
          <a:blip r:embed="rId3"/>
          <a:stretch>
            <a:fillRect/>
          </a:stretch>
        </p:blipFill>
        <p:spPr>
          <a:xfrm>
            <a:off x="1794344" y="1310923"/>
            <a:ext cx="5555313" cy="3333188"/>
          </a:xfrm>
          <a:prstGeom prst="rect">
            <a:avLst/>
          </a:prstGeom>
        </p:spPr>
      </p:pic>
      <p:sp>
        <p:nvSpPr>
          <p:cNvPr id="6" name="Text Box 1">
            <a:extLst>
              <a:ext uri="{FF2B5EF4-FFF2-40B4-BE49-F238E27FC236}">
                <a16:creationId xmlns:a16="http://schemas.microsoft.com/office/drawing/2014/main" id="{3659847B-5D96-6CBF-20C2-A8D7CBBF04D1}"/>
              </a:ext>
            </a:extLst>
          </p:cNvPr>
          <p:cNvSpPr txBox="1"/>
          <p:nvPr/>
        </p:nvSpPr>
        <p:spPr>
          <a:xfrm>
            <a:off x="3142549" y="1310924"/>
            <a:ext cx="3460152" cy="20774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defTabSz="514259">
              <a:spcAft>
                <a:spcPts val="562"/>
              </a:spcAft>
              <a:buClrTx/>
            </a:pPr>
            <a:r>
              <a:rPr lang="en-US" sz="1350" kern="100" dirty="0">
                <a:solidFill>
                  <a:srgbClr val="44546A"/>
                </a:solidFill>
                <a:latin typeface="Calibri" panose="020F0502020204030204"/>
                <a:ea typeface="Calibri" panose="020F0502020204030204" pitchFamily="34" charset="0"/>
                <a:cs typeface="Times New Roman" panose="02020603050405020304" pitchFamily="18" charset="0"/>
              </a:rPr>
              <a:t>Perceived Barriers to Care</a:t>
            </a:r>
          </a:p>
        </p:txBody>
      </p:sp>
    </p:spTree>
    <p:extLst>
      <p:ext uri="{BB962C8B-B14F-4D97-AF65-F5344CB8AC3E}">
        <p14:creationId xmlns:p14="http://schemas.microsoft.com/office/powerpoint/2010/main" val="2200560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a:xfrm>
            <a:off x="424298" y="253251"/>
            <a:ext cx="6716229" cy="890874"/>
          </a:xfrm>
        </p:spPr>
        <p:txBody>
          <a:bodyPr/>
          <a:lstStyle/>
          <a:p>
            <a:r>
              <a:rPr lang="en-US" sz="3037" dirty="0">
                <a:latin typeface="+mn-lt"/>
              </a:rPr>
              <a:t>Perceived benefits of parental leave: Career</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pic>
        <p:nvPicPr>
          <p:cNvPr id="3" name="Picture 2">
            <a:extLst>
              <a:ext uri="{FF2B5EF4-FFF2-40B4-BE49-F238E27FC236}">
                <a16:creationId xmlns:a16="http://schemas.microsoft.com/office/drawing/2014/main" id="{58A611F9-8DB3-78BD-2B3A-9391239C4A9A}"/>
              </a:ext>
            </a:extLst>
          </p:cNvPr>
          <p:cNvPicPr>
            <a:picLocks noChangeAspect="1"/>
          </p:cNvPicPr>
          <p:nvPr/>
        </p:nvPicPr>
        <p:blipFill>
          <a:blip r:embed="rId3"/>
          <a:stretch>
            <a:fillRect/>
          </a:stretch>
        </p:blipFill>
        <p:spPr>
          <a:xfrm>
            <a:off x="1888452" y="1144125"/>
            <a:ext cx="5367097" cy="3572560"/>
          </a:xfrm>
          <a:prstGeom prst="rect">
            <a:avLst/>
          </a:prstGeom>
        </p:spPr>
      </p:pic>
    </p:spTree>
    <p:extLst>
      <p:ext uri="{BB962C8B-B14F-4D97-AF65-F5344CB8AC3E}">
        <p14:creationId xmlns:p14="http://schemas.microsoft.com/office/powerpoint/2010/main" val="2027367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7E609E-0E6A-0A4D-2E60-D6D6BE822616}"/>
              </a:ext>
            </a:extLst>
          </p:cNvPr>
          <p:cNvSpPr/>
          <p:nvPr/>
        </p:nvSpPr>
        <p:spPr>
          <a:xfrm>
            <a:off x="0" y="143838"/>
            <a:ext cx="9144000" cy="4381103"/>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827B2F3-91D7-0921-7BD2-ABABDAEEA863}"/>
              </a:ext>
            </a:extLst>
          </p:cNvPr>
          <p:cNvSpPr>
            <a:spLocks noGrp="1"/>
          </p:cNvSpPr>
          <p:nvPr>
            <p:ph type="body" idx="1"/>
          </p:nvPr>
        </p:nvSpPr>
        <p:spPr>
          <a:xfrm>
            <a:off x="320192" y="143838"/>
            <a:ext cx="7886700" cy="1125300"/>
          </a:xfrm>
        </p:spPr>
        <p:txBody>
          <a:bodyPr/>
          <a:lstStyle/>
          <a:p>
            <a:r>
              <a:rPr lang="en-US" dirty="0"/>
              <a:t>Today’s panel</a:t>
            </a:r>
          </a:p>
        </p:txBody>
      </p:sp>
      <p:pic>
        <p:nvPicPr>
          <p:cNvPr id="2" name="Picture 1">
            <a:extLst>
              <a:ext uri="{FF2B5EF4-FFF2-40B4-BE49-F238E27FC236}">
                <a16:creationId xmlns:a16="http://schemas.microsoft.com/office/drawing/2014/main" id="{D414330B-DD98-0051-0E40-74A17C7F8083}"/>
              </a:ext>
            </a:extLst>
          </p:cNvPr>
          <p:cNvPicPr>
            <a:picLocks noChangeAspect="1"/>
          </p:cNvPicPr>
          <p:nvPr/>
        </p:nvPicPr>
        <p:blipFill>
          <a:blip r:embed="rId2"/>
          <a:stretch>
            <a:fillRect/>
          </a:stretch>
        </p:blipFill>
        <p:spPr>
          <a:xfrm>
            <a:off x="103173" y="1163847"/>
            <a:ext cx="8924035" cy="2687962"/>
          </a:xfrm>
          <a:prstGeom prst="rect">
            <a:avLst/>
          </a:prstGeom>
        </p:spPr>
      </p:pic>
    </p:spTree>
    <p:extLst>
      <p:ext uri="{BB962C8B-B14F-4D97-AF65-F5344CB8AC3E}">
        <p14:creationId xmlns:p14="http://schemas.microsoft.com/office/powerpoint/2010/main" val="1963670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a:xfrm>
            <a:off x="424298" y="253251"/>
            <a:ext cx="6716229" cy="890874"/>
          </a:xfrm>
        </p:spPr>
        <p:txBody>
          <a:bodyPr/>
          <a:lstStyle/>
          <a:p>
            <a:r>
              <a:rPr lang="en-US" sz="3037" dirty="0">
                <a:latin typeface="+mn-lt"/>
              </a:rPr>
              <a:t>Perceived benefits of parental leave:</a:t>
            </a:r>
            <a:br>
              <a:rPr lang="en-US" sz="3037" dirty="0">
                <a:latin typeface="+mn-lt"/>
              </a:rPr>
            </a:br>
            <a:r>
              <a:rPr lang="en-US" sz="3037" dirty="0">
                <a:latin typeface="+mn-lt"/>
              </a:rPr>
              <a:t>Personal and family wellbeing</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pic>
        <p:nvPicPr>
          <p:cNvPr id="6" name="Picture 5">
            <a:extLst>
              <a:ext uri="{FF2B5EF4-FFF2-40B4-BE49-F238E27FC236}">
                <a16:creationId xmlns:a16="http://schemas.microsoft.com/office/drawing/2014/main" id="{E81E5B81-3E8E-3F67-1501-EED081B538E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18171" y="1144125"/>
            <a:ext cx="5507659" cy="3564248"/>
          </a:xfrm>
          <a:prstGeom prst="rect">
            <a:avLst/>
          </a:prstGeom>
        </p:spPr>
      </p:pic>
    </p:spTree>
    <p:extLst>
      <p:ext uri="{BB962C8B-B14F-4D97-AF65-F5344CB8AC3E}">
        <p14:creationId xmlns:p14="http://schemas.microsoft.com/office/powerpoint/2010/main" val="559869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a:xfrm>
            <a:off x="424298" y="253251"/>
            <a:ext cx="6716229" cy="890874"/>
          </a:xfrm>
        </p:spPr>
        <p:txBody>
          <a:bodyPr/>
          <a:lstStyle/>
          <a:p>
            <a:r>
              <a:rPr lang="en-US" dirty="0">
                <a:latin typeface="+mn-lt"/>
              </a:rPr>
              <a:t>Yet, unwillingness to use leave</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pic>
        <p:nvPicPr>
          <p:cNvPr id="3" name="Picture 2">
            <a:extLst>
              <a:ext uri="{FF2B5EF4-FFF2-40B4-BE49-F238E27FC236}">
                <a16:creationId xmlns:a16="http://schemas.microsoft.com/office/drawing/2014/main" id="{B002B24A-1FAF-FD05-0399-FC54A23C570E}"/>
              </a:ext>
            </a:extLst>
          </p:cNvPr>
          <p:cNvPicPr>
            <a:picLocks noChangeAspect="1"/>
          </p:cNvPicPr>
          <p:nvPr/>
        </p:nvPicPr>
        <p:blipFill>
          <a:blip r:embed="rId3"/>
          <a:stretch>
            <a:fillRect/>
          </a:stretch>
        </p:blipFill>
        <p:spPr>
          <a:xfrm>
            <a:off x="1949390" y="1144125"/>
            <a:ext cx="5245220" cy="3491433"/>
          </a:xfrm>
          <a:prstGeom prst="rect">
            <a:avLst/>
          </a:prstGeom>
        </p:spPr>
      </p:pic>
    </p:spTree>
    <p:extLst>
      <p:ext uri="{BB962C8B-B14F-4D97-AF65-F5344CB8AC3E}">
        <p14:creationId xmlns:p14="http://schemas.microsoft.com/office/powerpoint/2010/main" val="95801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p:txBody>
          <a:bodyPr/>
          <a:lstStyle/>
          <a:p>
            <a:r>
              <a:rPr lang="en-US" dirty="0">
                <a:latin typeface="+mn-lt"/>
              </a:rPr>
              <a:t>Effective legislative reform </a:t>
            </a:r>
          </a:p>
        </p:txBody>
      </p:sp>
      <p:sp>
        <p:nvSpPr>
          <p:cNvPr id="3" name="Text Placeholder 2">
            <a:extLst>
              <a:ext uri="{FF2B5EF4-FFF2-40B4-BE49-F238E27FC236}">
                <a16:creationId xmlns:a16="http://schemas.microsoft.com/office/drawing/2014/main" id="{778B006C-7078-DCAE-04AD-F0EF5590A584}"/>
              </a:ext>
            </a:extLst>
          </p:cNvPr>
          <p:cNvSpPr>
            <a:spLocks noGrp="1"/>
          </p:cNvSpPr>
          <p:nvPr>
            <p:ph type="body" sz="quarter" idx="13"/>
          </p:nvPr>
        </p:nvSpPr>
        <p:spPr/>
        <p:txBody>
          <a:bodyPr>
            <a:normAutofit/>
          </a:bodyPr>
          <a:lstStyle/>
          <a:p>
            <a:pPr marL="417835" indent="-417835">
              <a:buFont typeface="+mj-lt"/>
              <a:buAutoNum type="arabicPeriod"/>
            </a:pPr>
            <a:r>
              <a:rPr lang="en-US" dirty="0">
                <a:latin typeface="+mj-lt"/>
              </a:rPr>
              <a:t>Policy design informed by understanding of relevant social norms, preferences, and assessment of people’s willingness to use proposed policy or service</a:t>
            </a:r>
          </a:p>
          <a:p>
            <a:pPr marL="417835" indent="-417835">
              <a:buFont typeface="+mj-lt"/>
              <a:buAutoNum type="arabicPeriod"/>
            </a:pPr>
            <a:endParaRPr lang="en-US" dirty="0">
              <a:latin typeface="+mj-lt"/>
            </a:endParaRPr>
          </a:p>
          <a:p>
            <a:pPr marL="417835" indent="-417835">
              <a:buFont typeface="+mj-lt"/>
              <a:buAutoNum type="arabicPeriod"/>
            </a:pPr>
            <a:r>
              <a:rPr lang="en-US" dirty="0">
                <a:latin typeface="+mj-lt"/>
              </a:rPr>
              <a:t>Complementary community-level efforts to cultivate gender-equitable attitudes to care work</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spTree>
    <p:extLst>
      <p:ext uri="{BB962C8B-B14F-4D97-AF65-F5344CB8AC3E}">
        <p14:creationId xmlns:p14="http://schemas.microsoft.com/office/powerpoint/2010/main" val="2180842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p:txBody>
          <a:bodyPr/>
          <a:lstStyle/>
          <a:p>
            <a:r>
              <a:rPr lang="en-US" dirty="0">
                <a:latin typeface="+mn-lt"/>
              </a:rPr>
              <a:t>CGD’s ongoing work</a:t>
            </a:r>
          </a:p>
        </p:txBody>
      </p:sp>
      <p:sp>
        <p:nvSpPr>
          <p:cNvPr id="3" name="Text Placeholder 2">
            <a:extLst>
              <a:ext uri="{FF2B5EF4-FFF2-40B4-BE49-F238E27FC236}">
                <a16:creationId xmlns:a16="http://schemas.microsoft.com/office/drawing/2014/main" id="{778B006C-7078-DCAE-04AD-F0EF5590A584}"/>
              </a:ext>
            </a:extLst>
          </p:cNvPr>
          <p:cNvSpPr>
            <a:spLocks noGrp="1"/>
          </p:cNvSpPr>
          <p:nvPr>
            <p:ph type="body" sz="quarter" idx="13"/>
          </p:nvPr>
        </p:nvSpPr>
        <p:spPr/>
        <p:txBody>
          <a:bodyPr>
            <a:normAutofit/>
          </a:bodyPr>
          <a:lstStyle/>
          <a:p>
            <a:r>
              <a:rPr lang="en-US" dirty="0">
                <a:latin typeface="+mj-lt"/>
              </a:rPr>
              <a:t>Differences in social norms in other contexts</a:t>
            </a:r>
          </a:p>
          <a:p>
            <a:pPr lvl="1"/>
            <a:r>
              <a:rPr lang="en-US" b="1" dirty="0">
                <a:latin typeface="+mj-lt"/>
              </a:rPr>
              <a:t>West Africa</a:t>
            </a:r>
            <a:r>
              <a:rPr lang="en-US" dirty="0">
                <a:latin typeface="+mj-lt"/>
              </a:rPr>
              <a:t>: Social norms around motherhood typically emphasize providing for children and giving them the best opportunities possible, rather than dictating that caregiving must be exclusively provided by mothers.</a:t>
            </a:r>
          </a:p>
          <a:p>
            <a:pPr lvl="1"/>
            <a:r>
              <a:rPr lang="en-US" dirty="0">
                <a:latin typeface="+mj-lt"/>
              </a:rPr>
              <a:t>High demand for investment in care services</a:t>
            </a:r>
          </a:p>
          <a:p>
            <a:pPr lvl="1"/>
            <a:endParaRPr lang="en-US" dirty="0">
              <a:latin typeface="+mj-lt"/>
            </a:endParaRPr>
          </a:p>
          <a:p>
            <a:r>
              <a:rPr lang="en-US" dirty="0">
                <a:latin typeface="+mj-lt"/>
              </a:rPr>
              <a:t>Analyze how men’s involvement in care work impacts women’s wellbeing</a:t>
            </a:r>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spTree>
    <p:extLst>
      <p:ext uri="{BB962C8B-B14F-4D97-AF65-F5344CB8AC3E}">
        <p14:creationId xmlns:p14="http://schemas.microsoft.com/office/powerpoint/2010/main" val="3519044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6D63-ADF4-1E2B-DB14-F6E460970068}"/>
              </a:ext>
            </a:extLst>
          </p:cNvPr>
          <p:cNvSpPr>
            <a:spLocks noGrp="1"/>
          </p:cNvSpPr>
          <p:nvPr>
            <p:ph type="ctrTitle"/>
          </p:nvPr>
        </p:nvSpPr>
        <p:spPr/>
        <p:txBody>
          <a:bodyPr/>
          <a:lstStyle/>
          <a:p>
            <a:r>
              <a:rPr lang="en-US" dirty="0">
                <a:latin typeface="+mn-lt"/>
              </a:rPr>
              <a:t>Thank you</a:t>
            </a:r>
          </a:p>
        </p:txBody>
      </p:sp>
      <p:sp>
        <p:nvSpPr>
          <p:cNvPr id="3" name="Text Placeholder 2">
            <a:extLst>
              <a:ext uri="{FF2B5EF4-FFF2-40B4-BE49-F238E27FC236}">
                <a16:creationId xmlns:a16="http://schemas.microsoft.com/office/drawing/2014/main" id="{778B006C-7078-DCAE-04AD-F0EF5590A584}"/>
              </a:ext>
            </a:extLst>
          </p:cNvPr>
          <p:cNvSpPr>
            <a:spLocks noGrp="1"/>
          </p:cNvSpPr>
          <p:nvPr>
            <p:ph type="body" sz="quarter" idx="13"/>
          </p:nvPr>
        </p:nvSpPr>
        <p:spPr/>
        <p:txBody>
          <a:bodyPr>
            <a:normAutofit/>
          </a:bodyPr>
          <a:lstStyle/>
          <a:p>
            <a:endParaRPr lang="en-US" dirty="0"/>
          </a:p>
          <a:p>
            <a:endParaRPr lang="en-US" dirty="0">
              <a:hlinkClick r:id="rId2"/>
            </a:endParaRPr>
          </a:p>
          <a:p>
            <a:r>
              <a:rPr lang="en-US" dirty="0">
                <a:latin typeface="+mn-lt"/>
                <a:hlinkClick r:id="rId2"/>
              </a:rPr>
              <a:t>kajayi@cgdev.org</a:t>
            </a:r>
            <a:r>
              <a:rPr lang="en-US" dirty="0">
                <a:latin typeface="+mn-lt"/>
              </a:rPr>
              <a:t> </a:t>
            </a:r>
          </a:p>
          <a:p>
            <a:endParaRPr lang="en-US" dirty="0"/>
          </a:p>
        </p:txBody>
      </p:sp>
      <p:sp>
        <p:nvSpPr>
          <p:cNvPr id="4" name="Footer Placeholder 3">
            <a:extLst>
              <a:ext uri="{FF2B5EF4-FFF2-40B4-BE49-F238E27FC236}">
                <a16:creationId xmlns:a16="http://schemas.microsoft.com/office/drawing/2014/main" id="{BB5A8D4F-11EF-27BE-C9CC-7632DF10BFDB}"/>
              </a:ext>
            </a:extLst>
          </p:cNvPr>
          <p:cNvSpPr>
            <a:spLocks noGrp="1"/>
          </p:cNvSpPr>
          <p:nvPr>
            <p:ph type="ftr" sz="quarter" idx="3"/>
          </p:nvPr>
        </p:nvSpPr>
        <p:spPr/>
        <p:txBody>
          <a:bodyPr/>
          <a:lstStyle/>
          <a:p>
            <a:pPr defTabSz="514259">
              <a:buClrTx/>
            </a:pPr>
            <a:r>
              <a:rPr lang="en-US" kern="1200">
                <a:solidFill>
                  <a:srgbClr val="F3F7F9"/>
                </a:solidFill>
                <a:latin typeface="Calibri" panose="020F0502020204030204"/>
                <a:ea typeface="+mn-ea"/>
                <a:cs typeface="+mn-cs"/>
              </a:rPr>
              <a:t>Kehinde Ajayi | September 29 2023 | CGDev.org</a:t>
            </a:r>
          </a:p>
        </p:txBody>
      </p:sp>
    </p:spTree>
    <p:extLst>
      <p:ext uri="{BB962C8B-B14F-4D97-AF65-F5344CB8AC3E}">
        <p14:creationId xmlns:p14="http://schemas.microsoft.com/office/powerpoint/2010/main" val="1768797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5" name="TextBox 4">
            <a:extLst>
              <a:ext uri="{FF2B5EF4-FFF2-40B4-BE49-F238E27FC236}">
                <a16:creationId xmlns:a16="http://schemas.microsoft.com/office/drawing/2014/main" id="{29EEE8D6-BA13-1787-626A-5928941D3ECC}"/>
              </a:ext>
            </a:extLst>
          </p:cNvPr>
          <p:cNvSpPr txBox="1"/>
          <p:nvPr/>
        </p:nvSpPr>
        <p:spPr>
          <a:xfrm>
            <a:off x="352004" y="1099247"/>
            <a:ext cx="8646340" cy="3930371"/>
          </a:xfrm>
          <a:prstGeom prst="rect">
            <a:avLst/>
          </a:prstGeom>
          <a:noFill/>
        </p:spPr>
        <p:txBody>
          <a:bodyPr wrap="square">
            <a:spAutoFit/>
          </a:bodyPr>
          <a:lstStyle/>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Opening and welcome, introduction of topic and speakers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State of the World’s Fathers and the I in CARING recommendation	Gary Barker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Specific SOWF examples documenting different kinds of care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SOWF data from India and CGD’s work on care 		Kehinde Ajayi - Centre for </a:t>
            </a:r>
          </a:p>
          <a:p>
            <a:pPr rtl="0">
              <a:lnSpc>
                <a:spcPct val="150000"/>
              </a:lnSpc>
              <a:spcBef>
                <a:spcPts val="0"/>
              </a:spcBef>
              <a:spcAft>
                <a:spcPts val="0"/>
              </a:spcAft>
            </a:pPr>
            <a:r>
              <a:rPr lang="en-ZA" dirty="0">
                <a:latin typeface="Arial" panose="020B0604020202020204" pitchFamily="34" charset="0"/>
              </a:rPr>
              <a:t>						G</a:t>
            </a:r>
            <a:r>
              <a:rPr lang="en-ZA" sz="1400" i="0" u="none" strike="noStrike" dirty="0">
                <a:solidFill>
                  <a:srgbClr val="000000"/>
                </a:solidFill>
                <a:effectLst/>
                <a:latin typeface="Arial" panose="020B0604020202020204" pitchFamily="34" charset="0"/>
              </a:rPr>
              <a:t>lobal Development</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The ILO Care Investment simulator 			Lorena Pastor Palacios – </a:t>
            </a:r>
          </a:p>
          <a:p>
            <a:pPr rtl="0">
              <a:lnSpc>
                <a:spcPct val="150000"/>
              </a:lnSpc>
              <a:spcBef>
                <a:spcPts val="0"/>
              </a:spcBef>
              <a:spcAft>
                <a:spcPts val="0"/>
              </a:spcAft>
            </a:pP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International Labour Organization</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Multi-national trends on investments in care 			Tanima Ahmed World Bank Group</a:t>
            </a:r>
            <a:endParaRPr lang="en-ZA" dirty="0">
              <a:effectLst/>
            </a:endParaRPr>
          </a:p>
          <a:p>
            <a:pPr>
              <a:lnSpc>
                <a:spcPct val="150000"/>
              </a:lnSpc>
            </a:pPr>
            <a:r>
              <a:rPr lang="en-ZA" sz="1400" i="0" u="none" strike="noStrike" dirty="0">
                <a:solidFill>
                  <a:srgbClr val="000000"/>
                </a:solidFill>
                <a:effectLst/>
                <a:latin typeface="Arial" panose="020B0604020202020204" pitchFamily="34" charset="0"/>
              </a:rPr>
              <a:t>Speaker and audience reflections and </a:t>
            </a:r>
            <a:r>
              <a:rPr lang="en-ZA" sz="1400" i="0" u="none" strike="noStrike" dirty="0" err="1">
                <a:solidFill>
                  <a:srgbClr val="000000"/>
                </a:solidFill>
                <a:effectLst/>
                <a:latin typeface="Arial" panose="020B0604020202020204" pitchFamily="34" charset="0"/>
              </a:rPr>
              <a:t>QnA</a:t>
            </a: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endParaRPr lang="en-ZA" dirty="0">
              <a:effectLst/>
            </a:endParaRPr>
          </a:p>
          <a:p>
            <a:pPr>
              <a:lnSpc>
                <a:spcPct val="150000"/>
              </a:lnSpc>
            </a:pPr>
            <a:br>
              <a:rPr lang="en-ZA" dirty="0"/>
            </a:br>
            <a:endParaRPr lang="en-US" dirty="0"/>
          </a:p>
        </p:txBody>
      </p:sp>
      <p:sp>
        <p:nvSpPr>
          <p:cNvPr id="118" name="Google Shape;118;p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Roboto"/>
              <a:buNone/>
            </a:pPr>
            <a:r>
              <a:rPr lang="es-CO"/>
              <a:t>Agenda</a:t>
            </a:r>
            <a:endParaRPr/>
          </a:p>
        </p:txBody>
      </p:sp>
      <p:cxnSp>
        <p:nvCxnSpPr>
          <p:cNvPr id="4" name="Straight Connector 3">
            <a:extLst>
              <a:ext uri="{FF2B5EF4-FFF2-40B4-BE49-F238E27FC236}">
                <a16:creationId xmlns:a16="http://schemas.microsoft.com/office/drawing/2014/main" id="{8AB56D69-0268-18F1-90FB-9E448ADA4BBD}"/>
              </a:ext>
            </a:extLst>
          </p:cNvPr>
          <p:cNvCxnSpPr>
            <a:cxnSpLocks/>
          </p:cNvCxnSpPr>
          <p:nvPr/>
        </p:nvCxnSpPr>
        <p:spPr>
          <a:xfrm>
            <a:off x="424832" y="3374873"/>
            <a:ext cx="801769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8366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358" y="1995488"/>
            <a:ext cx="5241232" cy="1625932"/>
          </a:xfrm>
        </p:spPr>
        <p:txBody>
          <a:bodyPr>
            <a:noAutofit/>
          </a:bodyPr>
          <a:lstStyle/>
          <a:p>
            <a:r>
              <a:rPr lang="en-GB" sz="2100" dirty="0"/>
              <a:t>Introducing the ILO Global Care Policy Portal and Investment Simulator</a:t>
            </a:r>
            <a:br>
              <a:rPr lang="en-GB" sz="2100" dirty="0"/>
            </a:br>
            <a:br>
              <a:rPr lang="en-GB" sz="2100" dirty="0"/>
            </a:br>
            <a:r>
              <a:rPr lang="en-GB" sz="2100" b="0" dirty="0"/>
              <a:t>Caring </a:t>
            </a:r>
            <a:r>
              <a:rPr lang="en-GB" sz="2100" b="0"/>
              <a:t>Webinar Series: Invest </a:t>
            </a:r>
            <a:r>
              <a:rPr lang="en-GB" sz="2100" b="0" dirty="0"/>
              <a:t>in care, measure it, and disaggregate by gender, social class, and age</a:t>
            </a:r>
          </a:p>
        </p:txBody>
      </p:sp>
      <p:sp>
        <p:nvSpPr>
          <p:cNvPr id="3" name="Subtitle 2"/>
          <p:cNvSpPr>
            <a:spLocks noGrp="1"/>
          </p:cNvSpPr>
          <p:nvPr>
            <p:ph type="subTitle" idx="1"/>
          </p:nvPr>
        </p:nvSpPr>
        <p:spPr>
          <a:xfrm>
            <a:off x="158358" y="3931813"/>
            <a:ext cx="4903836" cy="1028606"/>
          </a:xfrm>
        </p:spPr>
        <p:txBody>
          <a:bodyPr/>
          <a:lstStyle/>
          <a:p>
            <a:pPr lvl="1"/>
            <a:r>
              <a:rPr lang="en-GB" b="1" dirty="0"/>
              <a:t>Lorena Pastor Palacios – Jr Economist and Care Policies Technical Officer</a:t>
            </a:r>
          </a:p>
          <a:p>
            <a:pPr lvl="1"/>
            <a:r>
              <a:rPr lang="en-GB" dirty="0"/>
              <a:t>ILO Gender Equality Diversity and Inclusion Branch (GEDI/WORKQUALITY)</a:t>
            </a:r>
          </a:p>
          <a:p>
            <a:pPr lvl="1"/>
            <a:r>
              <a:rPr lang="en-GB" dirty="0">
                <a:solidFill>
                  <a:srgbClr val="1E2DBE"/>
                </a:solidFill>
                <a:latin typeface="Arial" panose="020B0604020202020204"/>
              </a:rPr>
              <a:t>September 29, 2023 </a:t>
            </a:r>
          </a:p>
          <a:p>
            <a:pPr lvl="1"/>
            <a:endParaRPr lang="en-GB" dirty="0"/>
          </a:p>
        </p:txBody>
      </p:sp>
      <p:sp>
        <p:nvSpPr>
          <p:cNvPr id="6" name="Slide Number Placeholder 5"/>
          <p:cNvSpPr>
            <a:spLocks noGrp="1"/>
          </p:cNvSpPr>
          <p:nvPr>
            <p:ph type="sldNum" sz="quarter" idx="12"/>
          </p:nvPr>
        </p:nvSpPr>
        <p:spPr/>
        <p:txBody>
          <a:bodyPr/>
          <a:lstStyle/>
          <a:p>
            <a:pPr defTabSz="685800">
              <a:buClrTx/>
              <a:defRPr/>
            </a:pPr>
            <a:fld id="{856227C0-AD57-4F9B-BAE3-EEFB0D0EE427}" type="slidenum">
              <a:rPr lang="en-GB" kern="1200">
                <a:ea typeface="+mn-ea"/>
                <a:cs typeface="+mn-cs"/>
              </a:rPr>
              <a:pPr defTabSz="685800">
                <a:buClrTx/>
                <a:defRPr/>
              </a:pPr>
              <a:t>36</a:t>
            </a:fld>
            <a:endParaRPr lang="en-GB" kern="1200">
              <a:ea typeface="+mn-ea"/>
              <a:cs typeface="+mn-cs"/>
            </a:endParaRPr>
          </a:p>
        </p:txBody>
      </p:sp>
      <p:sp>
        <p:nvSpPr>
          <p:cNvPr id="8" name="Picture Placeholder 7">
            <a:extLst>
              <a:ext uri="{FF2B5EF4-FFF2-40B4-BE49-F238E27FC236}">
                <a16:creationId xmlns:a16="http://schemas.microsoft.com/office/drawing/2014/main" id="{67006CA9-7324-403B-AC61-DA654ACF1A26}"/>
              </a:ext>
            </a:extLst>
          </p:cNvPr>
          <p:cNvSpPr>
            <a:spLocks noGrp="1"/>
          </p:cNvSpPr>
          <p:nvPr>
            <p:ph type="pic" sz="quarter" idx="13"/>
          </p:nvPr>
        </p:nvSpPr>
        <p:spPr/>
      </p:sp>
      <p:pic>
        <p:nvPicPr>
          <p:cNvPr id="5" name="Picture Placeholder 9">
            <a:extLst>
              <a:ext uri="{FF2B5EF4-FFF2-40B4-BE49-F238E27FC236}">
                <a16:creationId xmlns:a16="http://schemas.microsoft.com/office/drawing/2014/main" id="{918E42D6-F003-D116-12B9-A941B5AD3408}"/>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6524" b="96503" l="7143" r="93208">
                        <a14:foregroundMark x1="50703" y1="35125" x2="43618" y2="42693"/>
                        <a14:foregroundMark x1="43618" y1="42693" x2="43618" y2="42693"/>
                        <a14:foregroundMark x1="28044" y1="39040" x2="34368" y2="45720"/>
                        <a14:backgroundMark x1="14110" y1="6628" x2="3044" y2="12109"/>
                        <a14:backgroundMark x1="0" y1="4645" x2="16803" y2="6785"/>
                        <a14:backgroundMark x1="0" y1="6785" x2="59" y2="6994"/>
                        <a14:backgroundMark x1="7728" y1="3340" x2="6733" y2="12317"/>
                        <a14:backgroundMark x1="6733" y1="12317" x2="6733" y2="12317"/>
                        <a14:backgroundMark x1="11417" y1="23486" x2="22131" y2="14666"/>
                        <a14:backgroundMark x1="22131" y1="14666" x2="18208" y2="3967"/>
                        <a14:backgroundMark x1="18208" y1="3967" x2="1991" y2="3079"/>
                        <a14:backgroundMark x1="1991" y1="3079" x2="468" y2="14196"/>
                        <a14:backgroundMark x1="468" y1="14196" x2="3162" y2="25887"/>
                        <a14:backgroundMark x1="3162" y1="25887" x2="12646" y2="25470"/>
                      </a14:backgroundRemoval>
                    </a14:imgEffect>
                  </a14:imgLayer>
                </a14:imgProps>
              </a:ext>
              <a:ext uri="{28A0092B-C50C-407E-A947-70E740481C1C}">
                <a14:useLocalDpi xmlns:a14="http://schemas.microsoft.com/office/drawing/2010/main"/>
              </a:ext>
            </a:extLst>
          </a:blip>
          <a:srcRect/>
          <a:stretch/>
        </p:blipFill>
        <p:spPr>
          <a:xfrm>
            <a:off x="4845151" y="93879"/>
            <a:ext cx="4679664" cy="5248915"/>
          </a:xfrm>
          <a:prstGeom prst="rect">
            <a:avLst/>
          </a:prstGeom>
          <a:noFill/>
        </p:spPr>
      </p:pic>
    </p:spTree>
    <p:extLst>
      <p:ext uri="{BB962C8B-B14F-4D97-AF65-F5344CB8AC3E}">
        <p14:creationId xmlns:p14="http://schemas.microsoft.com/office/powerpoint/2010/main" val="429490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314876" y="840845"/>
            <a:ext cx="8408193" cy="540000"/>
          </a:xfrm>
        </p:spPr>
        <p:txBody>
          <a:bodyPr/>
          <a:lstStyle/>
          <a:p>
            <a:r>
              <a:rPr lang="it-IT" dirty="0"/>
              <a:t>Why investing in care policies is key</a:t>
            </a:r>
            <a:r>
              <a:rPr lang="en-US" dirty="0"/>
              <a:t>?</a:t>
            </a:r>
          </a:p>
        </p:txBody>
      </p:sp>
      <p:sp>
        <p:nvSpPr>
          <p:cNvPr id="15" name="Slide Number Placeholder 4">
            <a:extLst>
              <a:ext uri="{FF2B5EF4-FFF2-40B4-BE49-F238E27FC236}">
                <a16:creationId xmlns:a16="http://schemas.microsoft.com/office/drawing/2014/main" id="{A8C265F0-6198-72BB-03F3-8C1D5B9B94E9}"/>
              </a:ext>
            </a:extLst>
          </p:cNvPr>
          <p:cNvSpPr>
            <a:spLocks noGrp="1"/>
          </p:cNvSpPr>
          <p:nvPr>
            <p:ph type="sldNum" sz="quarter" idx="12"/>
          </p:nvPr>
        </p:nvSpPr>
        <p:spPr/>
        <p:txBody>
          <a:bodyPr/>
          <a:lstStyle/>
          <a:p>
            <a:pPr defTabSz="685800">
              <a:buClrTx/>
              <a:defRPr/>
            </a:pPr>
            <a:fld id="{856227C0-AD57-4F9B-BAE3-EEFB0D0EE427}" type="slidenum">
              <a:rPr lang="en-GB" kern="1200">
                <a:solidFill>
                  <a:srgbClr val="1E2DBE"/>
                </a:solidFill>
                <a:ea typeface="+mn-ea"/>
                <a:cs typeface="+mn-cs"/>
              </a:rPr>
              <a:pPr defTabSz="685800">
                <a:buClrTx/>
                <a:defRPr/>
              </a:pPr>
              <a:t>37</a:t>
            </a:fld>
            <a:endParaRPr lang="en-GB" kern="1200" dirty="0">
              <a:solidFill>
                <a:srgbClr val="1E2DBE"/>
              </a:solidFill>
              <a:ea typeface="+mn-ea"/>
              <a:cs typeface="+mn-cs"/>
            </a:endParaRPr>
          </a:p>
        </p:txBody>
      </p:sp>
      <p:sp>
        <p:nvSpPr>
          <p:cNvPr id="3" name="Content Placeholder"/>
          <p:cNvSpPr>
            <a:spLocks noGrp="1"/>
          </p:cNvSpPr>
          <p:nvPr>
            <p:ph type="body" sz="quarter" idx="13"/>
          </p:nvPr>
        </p:nvSpPr>
        <p:spPr>
          <a:xfrm>
            <a:off x="289322" y="1275606"/>
            <a:ext cx="8565356" cy="3789313"/>
          </a:xfrm>
        </p:spPr>
        <p:txBody>
          <a:bodyPr>
            <a:normAutofit/>
          </a:bodyPr>
          <a:lstStyle/>
          <a:p>
            <a:pPr>
              <a:spcBef>
                <a:spcPts val="300"/>
              </a:spcBef>
              <a:spcAft>
                <a:spcPts val="300"/>
              </a:spcAft>
            </a:pPr>
            <a:r>
              <a:rPr lang="en-US" sz="1275" dirty="0"/>
              <a:t>Paid and unpaid care work is vital for the functioning and resilience of families, businesses, economies and planet.</a:t>
            </a:r>
          </a:p>
          <a:p>
            <a:pPr>
              <a:spcBef>
                <a:spcPts val="300"/>
              </a:spcBef>
              <a:spcAft>
                <a:spcPts val="300"/>
              </a:spcAft>
            </a:pPr>
            <a:r>
              <a:rPr lang="en-US" sz="1275" dirty="0"/>
              <a:t>“</a:t>
            </a:r>
            <a:r>
              <a:rPr lang="en-US" sz="1275" b="1" dirty="0"/>
              <a:t>Investment in the care economy</a:t>
            </a:r>
            <a:r>
              <a:rPr lang="en-US" sz="1275" dirty="0"/>
              <a:t>” and “</a:t>
            </a:r>
            <a:r>
              <a:rPr lang="en-GB" sz="1275" b="1" dirty="0"/>
              <a:t>enabling a more balanced sharing of family responsibilities</a:t>
            </a:r>
            <a:r>
              <a:rPr lang="en-GB" sz="1275" dirty="0"/>
              <a:t>” </a:t>
            </a:r>
            <a:r>
              <a:rPr lang="en-US" sz="1275" dirty="0"/>
              <a:t>grounded in the </a:t>
            </a:r>
            <a:r>
              <a:rPr lang="en-US" sz="1275" b="1" dirty="0"/>
              <a:t>ILO transformative agenda for gender equality</a:t>
            </a:r>
            <a:r>
              <a:rPr lang="en-US" sz="1275" dirty="0"/>
              <a:t>:  </a:t>
            </a:r>
          </a:p>
          <a:p>
            <a:pPr marL="581513" lvl="1" indent="-214313">
              <a:spcBef>
                <a:spcPts val="300"/>
              </a:spcBef>
              <a:spcAft>
                <a:spcPts val="300"/>
              </a:spcAft>
              <a:buFont typeface="Arial" panose="020B0604020202020204" pitchFamily="34" charset="0"/>
              <a:buChar char="•"/>
            </a:pPr>
            <a:r>
              <a:rPr lang="en-US" sz="1275" dirty="0"/>
              <a:t>ILO Centenary Declaration for the Future of Work (2019)</a:t>
            </a:r>
          </a:p>
          <a:p>
            <a:pPr marL="581513" lvl="1" indent="-214313">
              <a:spcBef>
                <a:spcPts val="300"/>
              </a:spcBef>
              <a:spcAft>
                <a:spcPts val="300"/>
              </a:spcAft>
              <a:buFont typeface="Arial" panose="020B0604020202020204" pitchFamily="34" charset="0"/>
              <a:buChar char="•"/>
            </a:pPr>
            <a:r>
              <a:rPr lang="en-US" sz="1275" dirty="0"/>
              <a:t>Global call to action for a human-</a:t>
            </a:r>
            <a:r>
              <a:rPr lang="en-US" sz="1275" dirty="0" err="1"/>
              <a:t>centred</a:t>
            </a:r>
            <a:r>
              <a:rPr lang="en-US" sz="1275" dirty="0"/>
              <a:t> recovery from the COVID-19 crisis that is inclusive, sustainable and resilient (2021)</a:t>
            </a:r>
          </a:p>
          <a:p>
            <a:pPr>
              <a:spcBef>
                <a:spcPts val="300"/>
              </a:spcBef>
              <a:spcAft>
                <a:spcPts val="300"/>
              </a:spcAft>
            </a:pPr>
            <a:r>
              <a:rPr lang="en-US" sz="1275" b="1" dirty="0"/>
              <a:t>ILC 2024 General Discussion </a:t>
            </a:r>
            <a:r>
              <a:rPr lang="en-US" sz="1275" dirty="0"/>
              <a:t>on Decent Work and the Care Economy</a:t>
            </a:r>
          </a:p>
          <a:p>
            <a:pPr>
              <a:spcBef>
                <a:spcPts val="300"/>
              </a:spcBef>
              <a:spcAft>
                <a:spcPts val="300"/>
              </a:spcAft>
            </a:pPr>
            <a:r>
              <a:rPr lang="en-GB" sz="1275" b="1" dirty="0"/>
              <a:t>SDG 5.4  </a:t>
            </a:r>
            <a:r>
              <a:rPr lang="en-GB" sz="1275" dirty="0"/>
              <a:t>Recognize and value unpaid care and domestic work through the provision of public services, infrastructure and social protection policies and the promotion of shared responsibility within the household and the family as nationally appropriate</a:t>
            </a:r>
          </a:p>
          <a:p>
            <a:pPr marL="581513" lvl="1" indent="-214313">
              <a:spcBef>
                <a:spcPts val="300"/>
              </a:spcBef>
              <a:spcAft>
                <a:spcPts val="300"/>
              </a:spcAft>
              <a:buFont typeface="Arial" panose="020B0604020202020204" pitchFamily="34" charset="0"/>
              <a:buChar char="•"/>
            </a:pPr>
            <a:r>
              <a:rPr lang="en-GB" sz="1275" b="1" dirty="0"/>
              <a:t>2023 SDG Summit </a:t>
            </a:r>
            <a:r>
              <a:rPr lang="en-GB" sz="1275" dirty="0"/>
              <a:t>marking the mid-point of the implementation of the 2030 Agenda </a:t>
            </a:r>
            <a:endParaRPr lang="en-US" sz="1275" dirty="0"/>
          </a:p>
          <a:p>
            <a:pPr>
              <a:spcBef>
                <a:spcPts val="300"/>
              </a:spcBef>
              <a:spcAft>
                <a:spcPts val="300"/>
              </a:spcAft>
            </a:pPr>
            <a:r>
              <a:rPr lang="en-US" sz="1275" dirty="0"/>
              <a:t>“</a:t>
            </a:r>
            <a:r>
              <a:rPr lang="en-US" sz="1275" b="1" dirty="0"/>
              <a:t>Large-scale investment in the care economy</a:t>
            </a:r>
            <a:r>
              <a:rPr lang="en-US" sz="1275" dirty="0"/>
              <a:t>”: a key transformative measure of the UN Secretary-General’s </a:t>
            </a:r>
            <a:r>
              <a:rPr lang="en-US" sz="1275" b="1" dirty="0"/>
              <a:t>Our Common Agenda </a:t>
            </a:r>
            <a:r>
              <a:rPr lang="en-US" sz="1275" dirty="0"/>
              <a:t>and </a:t>
            </a:r>
            <a:r>
              <a:rPr lang="en-US" sz="1275" b="1" dirty="0"/>
              <a:t>UN Global Accelerator </a:t>
            </a:r>
            <a:r>
              <a:rPr lang="en-US" sz="1275" dirty="0"/>
              <a:t>on Jobs and Social Protection for Just Transitions initiative</a:t>
            </a:r>
          </a:p>
          <a:p>
            <a:pPr>
              <a:spcBef>
                <a:spcPts val="300"/>
              </a:spcBef>
              <a:spcAft>
                <a:spcPts val="300"/>
              </a:spcAft>
            </a:pPr>
            <a:r>
              <a:rPr lang="en-US" sz="1275" dirty="0"/>
              <a:t>UN Resolution on a </a:t>
            </a:r>
            <a:r>
              <a:rPr lang="en-US" sz="1275" b="1" dirty="0"/>
              <a:t>UN International Day for Care and Support </a:t>
            </a:r>
            <a:r>
              <a:rPr lang="en-US" sz="1275" dirty="0"/>
              <a:t>(October 29)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6576C0E-A4FD-E96E-0226-F5EE97F9C767}"/>
              </a:ext>
            </a:extLst>
          </p:cNvPr>
          <p:cNvSpPr/>
          <p:nvPr/>
        </p:nvSpPr>
        <p:spPr>
          <a:xfrm>
            <a:off x="3973214" y="1034544"/>
            <a:ext cx="4399542" cy="361723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685800">
              <a:buClrTx/>
            </a:pPr>
            <a:endParaRPr lang="en-US" sz="1350" kern="1200">
              <a:solidFill>
                <a:srgbClr val="230050">
                  <a:hueOff val="0"/>
                  <a:satOff val="0"/>
                  <a:lumOff val="0"/>
                  <a:alphaOff val="0"/>
                </a:srgbClr>
              </a:solidFill>
              <a:latin typeface="Arial" panose="020B0604020202020204"/>
            </a:endParaRPr>
          </a:p>
        </p:txBody>
      </p:sp>
      <p:sp>
        <p:nvSpPr>
          <p:cNvPr id="13" name="Title 1">
            <a:extLst>
              <a:ext uri="{FF2B5EF4-FFF2-40B4-BE49-F238E27FC236}">
                <a16:creationId xmlns:a16="http://schemas.microsoft.com/office/drawing/2014/main" id="{175A3290-6A9A-B8E4-5E1C-794CB2427F01}"/>
              </a:ext>
            </a:extLst>
          </p:cNvPr>
          <p:cNvSpPr>
            <a:spLocks noGrp="1"/>
          </p:cNvSpPr>
          <p:nvPr>
            <p:ph type="title"/>
          </p:nvPr>
        </p:nvSpPr>
        <p:spPr>
          <a:xfrm>
            <a:off x="1579944" y="270000"/>
            <a:ext cx="7149017" cy="540000"/>
          </a:xfrm>
        </p:spPr>
        <p:txBody>
          <a:bodyPr/>
          <a:lstStyle/>
          <a:p>
            <a:r>
              <a:rPr lang="en-US" dirty="0"/>
              <a:t>Transformative and nationally designed “care policy packages” targeted by the Care Policy Investment Simulator</a:t>
            </a:r>
          </a:p>
        </p:txBody>
      </p:sp>
      <p:pic>
        <p:nvPicPr>
          <p:cNvPr id="24" name="Content Placeholder 23">
            <a:extLst>
              <a:ext uri="{FF2B5EF4-FFF2-40B4-BE49-F238E27FC236}">
                <a16:creationId xmlns:a16="http://schemas.microsoft.com/office/drawing/2014/main" id="{63D23A58-9D79-A4BF-244F-F1D8284E1994}"/>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a:ext>
            </a:extLst>
          </a:blip>
          <a:srcRect l="3920"/>
          <a:stretch/>
        </p:blipFill>
        <p:spPr>
          <a:xfrm>
            <a:off x="848671" y="1079916"/>
            <a:ext cx="3542252" cy="3526490"/>
          </a:xfrm>
        </p:spPr>
      </p:pic>
      <p:sp>
        <p:nvSpPr>
          <p:cNvPr id="4" name="Date Placeholder 3">
            <a:extLst>
              <a:ext uri="{FF2B5EF4-FFF2-40B4-BE49-F238E27FC236}">
                <a16:creationId xmlns:a16="http://schemas.microsoft.com/office/drawing/2014/main" id="{E1E8DEE6-5E89-4038-B4B0-C33E09432E1E}"/>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6" name="Slide Number Placeholder 5">
            <a:extLst>
              <a:ext uri="{FF2B5EF4-FFF2-40B4-BE49-F238E27FC236}">
                <a16:creationId xmlns:a16="http://schemas.microsoft.com/office/drawing/2014/main" id="{49BBDAF8-9A47-4787-8E45-99F1E06A8BC0}"/>
              </a:ext>
            </a:extLst>
          </p:cNvPr>
          <p:cNvSpPr>
            <a:spLocks noGrp="1"/>
          </p:cNvSpPr>
          <p:nvPr>
            <p:ph type="sldNum" sz="quarter" idx="12"/>
          </p:nvPr>
        </p:nvSpPr>
        <p:spPr/>
        <p:txBody>
          <a:bodyPr/>
          <a:lstStyle/>
          <a:p>
            <a:pPr defTabSz="685800">
              <a:buClrTx/>
            </a:pPr>
            <a:fld id="{856227C0-AD57-4F9B-BAE3-EEFB0D0EE427}" type="slidenum">
              <a:rPr lang="en-GB" kern="1200">
                <a:solidFill>
                  <a:srgbClr val="1E2DBE"/>
                </a:solidFill>
                <a:ea typeface="+mn-ea"/>
                <a:cs typeface="+mn-cs"/>
              </a:rPr>
              <a:pPr defTabSz="685800">
                <a:buClrTx/>
              </a:pPr>
              <a:t>38</a:t>
            </a:fld>
            <a:endParaRPr lang="en-GB" kern="1200">
              <a:solidFill>
                <a:srgbClr val="1E2DBE"/>
              </a:solidFill>
              <a:ea typeface="+mn-ea"/>
              <a:cs typeface="+mn-cs"/>
            </a:endParaRPr>
          </a:p>
        </p:txBody>
      </p:sp>
      <p:sp>
        <p:nvSpPr>
          <p:cNvPr id="25" name="Footer Placeholder 4">
            <a:extLst>
              <a:ext uri="{FF2B5EF4-FFF2-40B4-BE49-F238E27FC236}">
                <a16:creationId xmlns:a16="http://schemas.microsoft.com/office/drawing/2014/main" id="{B28F5CC7-35C5-EF80-32E3-1FE8753A2A7C}"/>
              </a:ext>
            </a:extLst>
          </p:cNvPr>
          <p:cNvSpPr>
            <a:spLocks noGrp="1"/>
          </p:cNvSpPr>
          <p:nvPr>
            <p:ph type="ftr" sz="quarter" idx="11"/>
          </p:nvPr>
        </p:nvSpPr>
        <p:spPr>
          <a:xfrm>
            <a:off x="367903" y="4752977"/>
            <a:ext cx="4204097" cy="135000"/>
          </a:xfrm>
        </p:spPr>
        <p:txBody>
          <a:bodyPr/>
          <a:lstStyle/>
          <a:p>
            <a:pPr defTabSz="685800">
              <a:buClrTx/>
            </a:pPr>
            <a:r>
              <a:rPr lang="en-GB" kern="1200" dirty="0">
                <a:solidFill>
                  <a:srgbClr val="230050"/>
                </a:solidFill>
                <a:ea typeface="+mn-ea"/>
                <a:cs typeface="+mn-cs"/>
              </a:rPr>
              <a:t>Advancing social justice, promoting decent work</a:t>
            </a:r>
          </a:p>
        </p:txBody>
      </p:sp>
      <p:sp>
        <p:nvSpPr>
          <p:cNvPr id="7" name="Rectangle: Rounded Corners 4">
            <a:extLst>
              <a:ext uri="{FF2B5EF4-FFF2-40B4-BE49-F238E27FC236}">
                <a16:creationId xmlns:a16="http://schemas.microsoft.com/office/drawing/2014/main" id="{F44F56ED-0D00-7ED6-DF76-6C1A45BE5D35}"/>
              </a:ext>
            </a:extLst>
          </p:cNvPr>
          <p:cNvSpPr txBox="1"/>
          <p:nvPr/>
        </p:nvSpPr>
        <p:spPr>
          <a:xfrm>
            <a:off x="4533561" y="1313319"/>
            <a:ext cx="3542252" cy="27673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005" tIns="40005" rIns="40005" bIns="40005" numCol="1" spcCol="1270" anchor="t" anchorCtr="0">
            <a:noAutofit/>
          </a:bodyPr>
          <a:lstStyle/>
          <a:p>
            <a:pPr marL="85725" lvl="1" indent="-85725" defTabSz="466725">
              <a:lnSpc>
                <a:spcPct val="90000"/>
              </a:lnSpc>
              <a:spcBef>
                <a:spcPct val="0"/>
              </a:spcBef>
              <a:spcAft>
                <a:spcPts val="375"/>
              </a:spcAft>
              <a:buClrTx/>
              <a:buFontTx/>
              <a:buChar char="•"/>
            </a:pPr>
            <a:r>
              <a:rPr lang="en-GB" sz="1800" kern="1200" dirty="0">
                <a:ln>
                  <a:solidFill>
                    <a:srgbClr val="1E2DBE"/>
                  </a:solidFill>
                </a:ln>
                <a:solidFill>
                  <a:srgbClr val="230050">
                    <a:hueOff val="0"/>
                    <a:satOff val="0"/>
                    <a:lumOff val="0"/>
                    <a:alphaOff val="0"/>
                  </a:srgbClr>
                </a:solidFill>
                <a:latin typeface="Arial" panose="020B0604020202020204"/>
              </a:rPr>
              <a:t>Childcare-related leave (Maternity, paternity and parental protection)</a:t>
            </a:r>
          </a:p>
          <a:p>
            <a:pPr marL="85725" lvl="1" indent="-85725" defTabSz="466725">
              <a:lnSpc>
                <a:spcPct val="90000"/>
              </a:lnSpc>
              <a:spcBef>
                <a:spcPct val="0"/>
              </a:spcBef>
              <a:spcAft>
                <a:spcPts val="375"/>
              </a:spcAft>
              <a:buClrTx/>
              <a:buFontTx/>
              <a:buChar char="•"/>
            </a:pPr>
            <a:endParaRPr lang="en-GB" sz="1800" kern="1200" dirty="0">
              <a:ln>
                <a:solidFill>
                  <a:srgbClr val="1E2DBE"/>
                </a:solidFill>
              </a:ln>
              <a:solidFill>
                <a:srgbClr val="230050">
                  <a:hueOff val="0"/>
                  <a:satOff val="0"/>
                  <a:lumOff val="0"/>
                  <a:alphaOff val="0"/>
                </a:srgbClr>
              </a:solidFill>
              <a:latin typeface="Arial" panose="020B0604020202020204"/>
            </a:endParaRPr>
          </a:p>
          <a:p>
            <a:pPr marL="85725" lvl="1" indent="-85725" defTabSz="466725">
              <a:lnSpc>
                <a:spcPct val="90000"/>
              </a:lnSpc>
              <a:spcBef>
                <a:spcPct val="0"/>
              </a:spcBef>
              <a:spcAft>
                <a:spcPts val="375"/>
              </a:spcAft>
              <a:buClrTx/>
              <a:buFontTx/>
              <a:buChar char="•"/>
            </a:pPr>
            <a:r>
              <a:rPr lang="en-GB" sz="1800" kern="1200" dirty="0">
                <a:ln>
                  <a:solidFill>
                    <a:srgbClr val="1E2DBE"/>
                  </a:solidFill>
                </a:ln>
                <a:solidFill>
                  <a:srgbClr val="230050">
                    <a:hueOff val="0"/>
                    <a:satOff val="0"/>
                    <a:lumOff val="0"/>
                    <a:alphaOff val="0"/>
                  </a:srgbClr>
                </a:solidFill>
                <a:latin typeface="Arial" panose="020B0604020202020204"/>
              </a:rPr>
              <a:t>Breastfeeding breaks</a:t>
            </a:r>
          </a:p>
          <a:p>
            <a:pPr marL="85725" lvl="1" indent="-85725" defTabSz="466725">
              <a:lnSpc>
                <a:spcPct val="90000"/>
              </a:lnSpc>
              <a:spcBef>
                <a:spcPct val="0"/>
              </a:spcBef>
              <a:spcAft>
                <a:spcPts val="375"/>
              </a:spcAft>
              <a:buClrTx/>
              <a:buFontTx/>
              <a:buChar char="•"/>
            </a:pPr>
            <a:endParaRPr lang="en-GB" sz="1800" kern="1200" dirty="0">
              <a:ln>
                <a:solidFill>
                  <a:srgbClr val="1E2DBE"/>
                </a:solidFill>
              </a:ln>
              <a:solidFill>
                <a:srgbClr val="230050">
                  <a:hueOff val="0"/>
                  <a:satOff val="0"/>
                  <a:lumOff val="0"/>
                  <a:alphaOff val="0"/>
                </a:srgbClr>
              </a:solidFill>
              <a:latin typeface="Arial" panose="020B0604020202020204"/>
            </a:endParaRPr>
          </a:p>
          <a:p>
            <a:pPr marL="85725" lvl="1" indent="-85725" defTabSz="466725">
              <a:lnSpc>
                <a:spcPct val="90000"/>
              </a:lnSpc>
              <a:spcBef>
                <a:spcPct val="0"/>
              </a:spcBef>
              <a:spcAft>
                <a:spcPts val="375"/>
              </a:spcAft>
              <a:buClrTx/>
              <a:buFontTx/>
              <a:buChar char="•"/>
            </a:pPr>
            <a:r>
              <a:rPr lang="en-GB" sz="1800" kern="1200" dirty="0">
                <a:ln>
                  <a:solidFill>
                    <a:srgbClr val="1E2DBE"/>
                  </a:solidFill>
                </a:ln>
                <a:solidFill>
                  <a:srgbClr val="230050">
                    <a:hueOff val="0"/>
                    <a:satOff val="0"/>
                    <a:lumOff val="0"/>
                    <a:alphaOff val="0"/>
                  </a:srgbClr>
                </a:solidFill>
                <a:latin typeface="Arial" panose="020B0604020202020204"/>
              </a:rPr>
              <a:t>Early childhood care and education services with decent care jobs</a:t>
            </a:r>
          </a:p>
          <a:p>
            <a:pPr marL="85725" lvl="1" indent="-85725" defTabSz="466725">
              <a:lnSpc>
                <a:spcPct val="90000"/>
              </a:lnSpc>
              <a:spcBef>
                <a:spcPct val="0"/>
              </a:spcBef>
              <a:spcAft>
                <a:spcPts val="375"/>
              </a:spcAft>
              <a:buClrTx/>
              <a:buFontTx/>
              <a:buChar char="•"/>
            </a:pPr>
            <a:endParaRPr lang="en-GB" sz="1800" kern="1200" dirty="0">
              <a:ln>
                <a:solidFill>
                  <a:srgbClr val="1E2DBE"/>
                </a:solidFill>
              </a:ln>
              <a:solidFill>
                <a:srgbClr val="230050">
                  <a:hueOff val="0"/>
                  <a:satOff val="0"/>
                  <a:lumOff val="0"/>
                  <a:alphaOff val="0"/>
                </a:srgbClr>
              </a:solidFill>
              <a:latin typeface="Arial" panose="020B0604020202020204"/>
            </a:endParaRPr>
          </a:p>
          <a:p>
            <a:pPr marL="85725" lvl="1" indent="-85725" defTabSz="466725">
              <a:lnSpc>
                <a:spcPct val="90000"/>
              </a:lnSpc>
              <a:spcBef>
                <a:spcPct val="0"/>
              </a:spcBef>
              <a:spcAft>
                <a:spcPts val="375"/>
              </a:spcAft>
              <a:buClrTx/>
              <a:buFontTx/>
              <a:buChar char="•"/>
            </a:pPr>
            <a:r>
              <a:rPr lang="en-GB" sz="1800" kern="1200" dirty="0">
                <a:ln>
                  <a:solidFill>
                    <a:srgbClr val="1E2DBE"/>
                  </a:solidFill>
                </a:ln>
                <a:solidFill>
                  <a:srgbClr val="230050">
                    <a:hueOff val="0"/>
                    <a:satOff val="0"/>
                    <a:lumOff val="0"/>
                    <a:alphaOff val="0"/>
                  </a:srgbClr>
                </a:solidFill>
                <a:latin typeface="Arial" panose="020B0604020202020204"/>
              </a:rPr>
              <a:t>Long-term care services with decent care jobs</a:t>
            </a:r>
          </a:p>
        </p:txBody>
      </p:sp>
    </p:spTree>
    <p:extLst>
      <p:ext uri="{BB962C8B-B14F-4D97-AF65-F5344CB8AC3E}">
        <p14:creationId xmlns:p14="http://schemas.microsoft.com/office/powerpoint/2010/main" val="3861563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518986" y="275348"/>
            <a:ext cx="7406640" cy="1017270"/>
          </a:xfrm>
        </p:spPr>
        <p:txBody>
          <a:bodyPr anchor="t">
            <a:normAutofit/>
          </a:bodyPr>
          <a:lstStyle/>
          <a:p>
            <a:r>
              <a:rPr lang="en-US" dirty="0"/>
              <a:t>A strong investment case for transformative and nationally designed care policy packages</a:t>
            </a:r>
          </a:p>
        </p:txBody>
      </p:sp>
      <p:sp>
        <p:nvSpPr>
          <p:cNvPr id="16" name="Slide Number Placeholder 6">
            <a:extLst>
              <a:ext uri="{FF2B5EF4-FFF2-40B4-BE49-F238E27FC236}">
                <a16:creationId xmlns:a16="http://schemas.microsoft.com/office/drawing/2014/main" id="{DAB3BACE-E648-C391-4A40-8B8AD4BC6317}"/>
              </a:ext>
            </a:extLst>
          </p:cNvPr>
          <p:cNvSpPr>
            <a:spLocks noGrp="1"/>
          </p:cNvSpPr>
          <p:nvPr>
            <p:ph type="sldNum" sz="quarter" idx="12"/>
          </p:nvPr>
        </p:nvSpPr>
        <p:spPr/>
        <p:txBody>
          <a:bodyPr/>
          <a:lstStyle/>
          <a:p>
            <a:pPr defTabSz="685800">
              <a:spcAft>
                <a:spcPts val="450"/>
              </a:spcAft>
              <a:buClrTx/>
            </a:pPr>
            <a:fld id="{856227C0-AD57-4F9B-BAE3-EEFB0D0EE427}" type="slidenum">
              <a:rPr lang="en-GB" kern="1200">
                <a:solidFill>
                  <a:srgbClr val="1E2DBE"/>
                </a:solidFill>
                <a:ea typeface="+mn-ea"/>
                <a:cs typeface="+mn-cs"/>
              </a:rPr>
              <a:pPr defTabSz="685800">
                <a:spcAft>
                  <a:spcPts val="450"/>
                </a:spcAft>
                <a:buClrTx/>
              </a:pPr>
              <a:t>39</a:t>
            </a:fld>
            <a:endParaRPr lang="en-GB" kern="1200">
              <a:solidFill>
                <a:srgbClr val="1E2DBE"/>
              </a:solidFill>
              <a:ea typeface="+mn-ea"/>
              <a:cs typeface="+mn-cs"/>
            </a:endParaRPr>
          </a:p>
        </p:txBody>
      </p:sp>
      <p:pic>
        <p:nvPicPr>
          <p:cNvPr id="4" name="Picture 3">
            <a:extLst>
              <a:ext uri="{FF2B5EF4-FFF2-40B4-BE49-F238E27FC236}">
                <a16:creationId xmlns:a16="http://schemas.microsoft.com/office/drawing/2014/main" id="{F083238D-65AA-4530-A0FB-E1DD44778A4A}"/>
              </a:ext>
            </a:extLst>
          </p:cNvPr>
          <p:cNvPicPr>
            <a:picLocks noChangeAspect="1"/>
          </p:cNvPicPr>
          <p:nvPr/>
        </p:nvPicPr>
        <p:blipFill>
          <a:blip r:embed="rId2"/>
          <a:stretch>
            <a:fillRect/>
          </a:stretch>
        </p:blipFill>
        <p:spPr>
          <a:xfrm>
            <a:off x="4184439" y="871013"/>
            <a:ext cx="3440575" cy="4049961"/>
          </a:xfrm>
          <a:prstGeom prst="rect">
            <a:avLst/>
          </a:prstGeom>
        </p:spPr>
      </p:pic>
      <p:pic>
        <p:nvPicPr>
          <p:cNvPr id="7" name="Picture 6">
            <a:extLst>
              <a:ext uri="{FF2B5EF4-FFF2-40B4-BE49-F238E27FC236}">
                <a16:creationId xmlns:a16="http://schemas.microsoft.com/office/drawing/2014/main" id="{0D6911AA-1870-FBF1-F9A1-498E6B08D6AE}"/>
              </a:ext>
            </a:extLst>
          </p:cNvPr>
          <p:cNvPicPr>
            <a:picLocks noChangeAspect="1"/>
          </p:cNvPicPr>
          <p:nvPr/>
        </p:nvPicPr>
        <p:blipFill>
          <a:blip r:embed="rId3"/>
          <a:stretch>
            <a:fillRect/>
          </a:stretch>
        </p:blipFill>
        <p:spPr>
          <a:xfrm>
            <a:off x="704938" y="871013"/>
            <a:ext cx="2857085" cy="40499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Picture 2">
            <a:extLst>
              <a:ext uri="{FF2B5EF4-FFF2-40B4-BE49-F238E27FC236}">
                <a16:creationId xmlns:a16="http://schemas.microsoft.com/office/drawing/2014/main" id="{B9514ADD-D6A2-B5E4-24D8-93A0C590840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62174"/>
          <a:stretch/>
        </p:blipFill>
        <p:spPr bwMode="auto">
          <a:xfrm>
            <a:off x="8005054" y="4524941"/>
            <a:ext cx="855740" cy="561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F54C027-02F7-8361-30BD-247E1F592C18}"/>
              </a:ext>
            </a:extLst>
          </p:cNvPr>
          <p:cNvPicPr>
            <a:picLocks noChangeAspect="1"/>
          </p:cNvPicPr>
          <p:nvPr/>
        </p:nvPicPr>
        <p:blipFill>
          <a:blip r:embed="rId4"/>
          <a:stretch>
            <a:fillRect/>
          </a:stretch>
        </p:blipFill>
        <p:spPr>
          <a:xfrm>
            <a:off x="3713726" y="3082160"/>
            <a:ext cx="3147705" cy="1057629"/>
          </a:xfrm>
          <a:prstGeom prst="rect">
            <a:avLst/>
          </a:prstGeom>
        </p:spPr>
      </p:pic>
      <p:pic>
        <p:nvPicPr>
          <p:cNvPr id="4" name="Picture 3" descr="A logo with text on it&#10;&#10;Description automatically generated">
            <a:extLst>
              <a:ext uri="{FF2B5EF4-FFF2-40B4-BE49-F238E27FC236}">
                <a16:creationId xmlns:a16="http://schemas.microsoft.com/office/drawing/2014/main" id="{EB63E6FF-79F0-9711-4938-5CC39944EDF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17195" y="3610975"/>
            <a:ext cx="1451301" cy="796638"/>
          </a:xfrm>
          <a:prstGeom prst="rect">
            <a:avLst/>
          </a:prstGeom>
        </p:spPr>
      </p:pic>
      <p:pic>
        <p:nvPicPr>
          <p:cNvPr id="7" name="Google Shape;92;p1">
            <a:extLst>
              <a:ext uri="{FF2B5EF4-FFF2-40B4-BE49-F238E27FC236}">
                <a16:creationId xmlns:a16="http://schemas.microsoft.com/office/drawing/2014/main" id="{BA41D5F1-412D-D38F-67DC-40424625181F}"/>
              </a:ext>
            </a:extLst>
          </p:cNvPr>
          <p:cNvPicPr preferRelativeResize="0"/>
          <p:nvPr/>
        </p:nvPicPr>
        <p:blipFill rotWithShape="1">
          <a:blip r:embed="rId6">
            <a:alphaModFix/>
          </a:blip>
          <a:srcRect/>
          <a:stretch/>
        </p:blipFill>
        <p:spPr>
          <a:xfrm>
            <a:off x="7176369" y="2571750"/>
            <a:ext cx="1332955" cy="890611"/>
          </a:xfrm>
          <a:prstGeom prst="rect">
            <a:avLst/>
          </a:prstGeom>
          <a:noFill/>
          <a:ln>
            <a:noFill/>
          </a:ln>
        </p:spPr>
      </p:pic>
      <p:sp>
        <p:nvSpPr>
          <p:cNvPr id="8" name="Rounded Rectangle 7">
            <a:extLst>
              <a:ext uri="{FF2B5EF4-FFF2-40B4-BE49-F238E27FC236}">
                <a16:creationId xmlns:a16="http://schemas.microsoft.com/office/drawing/2014/main" id="{53009EBD-86AF-6672-2A87-40E7B7530CC0}"/>
              </a:ext>
            </a:extLst>
          </p:cNvPr>
          <p:cNvSpPr/>
          <p:nvPr/>
        </p:nvSpPr>
        <p:spPr>
          <a:xfrm>
            <a:off x="7233007" y="4407613"/>
            <a:ext cx="1756881" cy="678583"/>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29433C-3D6E-621B-8438-05192BD170C4}"/>
              </a:ext>
            </a:extLst>
          </p:cNvPr>
          <p:cNvPicPr>
            <a:picLocks noChangeAspect="1"/>
          </p:cNvPicPr>
          <p:nvPr/>
        </p:nvPicPr>
        <p:blipFill>
          <a:blip r:embed="rId7"/>
          <a:stretch>
            <a:fillRect/>
          </a:stretch>
        </p:blipFill>
        <p:spPr>
          <a:xfrm>
            <a:off x="0" y="162936"/>
            <a:ext cx="3068063" cy="492326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14DD-C288-0635-1DA9-210D3878FBC2}"/>
              </a:ext>
            </a:extLst>
          </p:cNvPr>
          <p:cNvSpPr>
            <a:spLocks noGrp="1"/>
          </p:cNvSpPr>
          <p:nvPr>
            <p:ph type="title"/>
          </p:nvPr>
        </p:nvSpPr>
        <p:spPr>
          <a:xfrm>
            <a:off x="367904" y="1067396"/>
            <a:ext cx="4393191" cy="540000"/>
          </a:xfrm>
        </p:spPr>
        <p:txBody>
          <a:bodyPr/>
          <a:lstStyle/>
          <a:p>
            <a:r>
              <a:rPr lang="en-GB" sz="1800" dirty="0"/>
              <a:t>ILO Global Care Policy Portal</a:t>
            </a:r>
          </a:p>
        </p:txBody>
      </p:sp>
      <p:sp>
        <p:nvSpPr>
          <p:cNvPr id="3" name="Content Placeholder 2">
            <a:extLst>
              <a:ext uri="{FF2B5EF4-FFF2-40B4-BE49-F238E27FC236}">
                <a16:creationId xmlns:a16="http://schemas.microsoft.com/office/drawing/2014/main" id="{001CB26F-64AD-8073-44D2-FF7EC304D1AC}"/>
              </a:ext>
            </a:extLst>
          </p:cNvPr>
          <p:cNvSpPr>
            <a:spLocks noGrp="1"/>
          </p:cNvSpPr>
          <p:nvPr>
            <p:ph idx="1"/>
          </p:nvPr>
        </p:nvSpPr>
        <p:spPr>
          <a:xfrm>
            <a:off x="367904" y="1397997"/>
            <a:ext cx="4302926" cy="3090119"/>
          </a:xfrm>
        </p:spPr>
        <p:txBody>
          <a:bodyPr>
            <a:normAutofit/>
          </a:bodyPr>
          <a:lstStyle/>
          <a:p>
            <a:pPr marL="214313" indent="-214313">
              <a:spcBef>
                <a:spcPts val="450"/>
              </a:spcBef>
              <a:spcAft>
                <a:spcPts val="0"/>
              </a:spcAft>
              <a:buClr>
                <a:schemeClr val="accent2"/>
              </a:buClr>
              <a:buFont typeface="Arial" panose="020B0604020202020204" pitchFamily="34" charset="0"/>
              <a:buChar char="•"/>
            </a:pPr>
            <a:r>
              <a:rPr lang="en-GB" b="0" dirty="0">
                <a:solidFill>
                  <a:schemeClr val="tx1"/>
                </a:solidFill>
              </a:rPr>
              <a:t>More than </a:t>
            </a:r>
            <a:r>
              <a:rPr lang="en-GB" dirty="0">
                <a:solidFill>
                  <a:schemeClr val="tx1"/>
                </a:solidFill>
              </a:rPr>
              <a:t>180 countries </a:t>
            </a:r>
            <a:r>
              <a:rPr lang="en-GB" b="0" dirty="0">
                <a:solidFill>
                  <a:schemeClr val="tx1"/>
                </a:solidFill>
              </a:rPr>
              <a:t>with legal data available for </a:t>
            </a:r>
            <a:r>
              <a:rPr lang="en-GB" dirty="0">
                <a:solidFill>
                  <a:schemeClr val="tx1"/>
                </a:solidFill>
              </a:rPr>
              <a:t>selected years since 1994</a:t>
            </a:r>
            <a:r>
              <a:rPr lang="en-GB" b="0" dirty="0">
                <a:solidFill>
                  <a:schemeClr val="tx1"/>
                </a:solidFill>
              </a:rPr>
              <a:t>.</a:t>
            </a:r>
          </a:p>
        </p:txBody>
      </p:sp>
      <p:sp>
        <p:nvSpPr>
          <p:cNvPr id="4" name="Date Placeholder 3">
            <a:extLst>
              <a:ext uri="{FF2B5EF4-FFF2-40B4-BE49-F238E27FC236}">
                <a16:creationId xmlns:a16="http://schemas.microsoft.com/office/drawing/2014/main" id="{E12C688D-8CCF-088E-5758-09EFEFDF37FF}"/>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34CF46F0-57DC-3EF3-62D8-A6E435AB1FCD}"/>
              </a:ext>
            </a:extLst>
          </p:cNvPr>
          <p:cNvSpPr>
            <a:spLocks noGrp="1"/>
          </p:cNvSpPr>
          <p:nvPr>
            <p:ph type="ftr" sz="quarter" idx="11"/>
          </p:nvPr>
        </p:nvSpPr>
        <p:spPr/>
        <p:txBody>
          <a:bodyPr/>
          <a:lstStyle/>
          <a:p>
            <a:pPr defTabSz="685800">
              <a:buClrTx/>
            </a:pPr>
            <a:r>
              <a:rPr lang="en-GB" kern="1200">
                <a:solidFill>
                  <a:srgbClr val="230050"/>
                </a:solidFill>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601E99FB-849E-CAAB-D1EA-DED177CD95E5}"/>
              </a:ext>
            </a:extLst>
          </p:cNvPr>
          <p:cNvSpPr>
            <a:spLocks noGrp="1"/>
          </p:cNvSpPr>
          <p:nvPr>
            <p:ph type="sldNum" sz="quarter" idx="12"/>
          </p:nvPr>
        </p:nvSpPr>
        <p:spPr/>
        <p:txBody>
          <a:bodyPr/>
          <a:lstStyle/>
          <a:p>
            <a:pPr defTabSz="685800">
              <a:buClrTx/>
            </a:pPr>
            <a:fld id="{856227C0-AD57-4F9B-BAE3-EEFB0D0EE427}" type="slidenum">
              <a:rPr lang="en-GB" kern="1200">
                <a:solidFill>
                  <a:srgbClr val="1E2DBE"/>
                </a:solidFill>
                <a:ea typeface="+mn-ea"/>
                <a:cs typeface="+mn-cs"/>
              </a:rPr>
              <a:pPr defTabSz="685800">
                <a:buClrTx/>
              </a:pPr>
              <a:t>40</a:t>
            </a:fld>
            <a:endParaRPr lang="en-GB" kern="1200">
              <a:solidFill>
                <a:srgbClr val="1E2DBE"/>
              </a:solidFill>
              <a:ea typeface="+mn-ea"/>
              <a:cs typeface="+mn-cs"/>
            </a:endParaRPr>
          </a:p>
        </p:txBody>
      </p:sp>
      <p:pic>
        <p:nvPicPr>
          <p:cNvPr id="9" name="Picture 8" descr="Qr code&#10;&#10;Description automatically generated">
            <a:extLst>
              <a:ext uri="{FF2B5EF4-FFF2-40B4-BE49-F238E27FC236}">
                <a16:creationId xmlns:a16="http://schemas.microsoft.com/office/drawing/2014/main" id="{6A3307C7-13EB-4B62-2942-FE27AEE630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9577" y="139756"/>
            <a:ext cx="3241848" cy="4863989"/>
          </a:xfrm>
          <a:prstGeom prst="rect">
            <a:avLst/>
          </a:prstGeom>
        </p:spPr>
      </p:pic>
      <p:pic>
        <p:nvPicPr>
          <p:cNvPr id="7" name="Picture 6">
            <a:extLst>
              <a:ext uri="{FF2B5EF4-FFF2-40B4-BE49-F238E27FC236}">
                <a16:creationId xmlns:a16="http://schemas.microsoft.com/office/drawing/2014/main" id="{3907216C-DA9B-A769-8200-C9EEE045B8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774" r="9389"/>
          <a:stretch/>
        </p:blipFill>
        <p:spPr>
          <a:xfrm>
            <a:off x="-844" y="1872257"/>
            <a:ext cx="5004408" cy="2814980"/>
          </a:xfrm>
          <a:prstGeom prst="rect">
            <a:avLst/>
          </a:prstGeom>
        </p:spPr>
      </p:pic>
    </p:spTree>
    <p:extLst>
      <p:ext uri="{BB962C8B-B14F-4D97-AF65-F5344CB8AC3E}">
        <p14:creationId xmlns:p14="http://schemas.microsoft.com/office/powerpoint/2010/main" val="103021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85F849-CAF1-3F57-3FAD-675200348E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2612" y="1399880"/>
            <a:ext cx="4653254" cy="3693851"/>
          </a:xfrm>
          <a:prstGeom prst="rect">
            <a:avLst/>
          </a:prstGeom>
        </p:spPr>
      </p:pic>
      <p:sp>
        <p:nvSpPr>
          <p:cNvPr id="2" name="Title 1">
            <a:extLst>
              <a:ext uri="{FF2B5EF4-FFF2-40B4-BE49-F238E27FC236}">
                <a16:creationId xmlns:a16="http://schemas.microsoft.com/office/drawing/2014/main" id="{A37114DD-C288-0635-1DA9-210D3878FBC2}"/>
              </a:ext>
            </a:extLst>
          </p:cNvPr>
          <p:cNvSpPr>
            <a:spLocks noGrp="1"/>
          </p:cNvSpPr>
          <p:nvPr>
            <p:ph type="title"/>
          </p:nvPr>
        </p:nvSpPr>
        <p:spPr>
          <a:xfrm>
            <a:off x="367904" y="1067396"/>
            <a:ext cx="4393191" cy="540000"/>
          </a:xfrm>
        </p:spPr>
        <p:txBody>
          <a:bodyPr/>
          <a:lstStyle/>
          <a:p>
            <a:r>
              <a:rPr lang="en-GB" sz="1800" dirty="0"/>
              <a:t>ILO Care Policy Investment Simulator </a:t>
            </a:r>
          </a:p>
        </p:txBody>
      </p:sp>
      <p:sp>
        <p:nvSpPr>
          <p:cNvPr id="4" name="Date Placeholder 3">
            <a:extLst>
              <a:ext uri="{FF2B5EF4-FFF2-40B4-BE49-F238E27FC236}">
                <a16:creationId xmlns:a16="http://schemas.microsoft.com/office/drawing/2014/main" id="{E12C688D-8CCF-088E-5758-09EFEFDF37FF}"/>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6" name="Slide Number Placeholder 5">
            <a:extLst>
              <a:ext uri="{FF2B5EF4-FFF2-40B4-BE49-F238E27FC236}">
                <a16:creationId xmlns:a16="http://schemas.microsoft.com/office/drawing/2014/main" id="{601E99FB-849E-CAAB-D1EA-DED177CD95E5}"/>
              </a:ext>
            </a:extLst>
          </p:cNvPr>
          <p:cNvSpPr>
            <a:spLocks noGrp="1"/>
          </p:cNvSpPr>
          <p:nvPr>
            <p:ph type="sldNum" sz="quarter" idx="12"/>
          </p:nvPr>
        </p:nvSpPr>
        <p:spPr/>
        <p:txBody>
          <a:bodyPr/>
          <a:lstStyle/>
          <a:p>
            <a:pPr defTabSz="685800">
              <a:buClrTx/>
            </a:pPr>
            <a:fld id="{856227C0-AD57-4F9B-BAE3-EEFB0D0EE427}" type="slidenum">
              <a:rPr lang="en-GB" kern="1200">
                <a:solidFill>
                  <a:srgbClr val="1E2DBE"/>
                </a:solidFill>
                <a:ea typeface="+mn-ea"/>
                <a:cs typeface="+mn-cs"/>
              </a:rPr>
              <a:pPr defTabSz="685800">
                <a:buClrTx/>
              </a:pPr>
              <a:t>41</a:t>
            </a:fld>
            <a:endParaRPr lang="en-GB" kern="1200">
              <a:solidFill>
                <a:srgbClr val="1E2DBE"/>
              </a:solidFill>
              <a:ea typeface="+mn-ea"/>
              <a:cs typeface="+mn-cs"/>
            </a:endParaRPr>
          </a:p>
        </p:txBody>
      </p:sp>
      <p:pic>
        <p:nvPicPr>
          <p:cNvPr id="7" name="Picture 6" descr="Qr code&#10;&#10;Description automatically generated">
            <a:hlinkClick r:id="rId4"/>
            <a:extLst>
              <a:ext uri="{FF2B5EF4-FFF2-40B4-BE49-F238E27FC236}">
                <a16:creationId xmlns:a16="http://schemas.microsoft.com/office/drawing/2014/main" id="{9FE581CC-B75E-7B34-B193-D7F45F75E7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2580" y="49768"/>
            <a:ext cx="3361802" cy="5043964"/>
          </a:xfrm>
          <a:prstGeom prst="rect">
            <a:avLst/>
          </a:prstGeom>
        </p:spPr>
      </p:pic>
    </p:spTree>
    <p:extLst>
      <p:ext uri="{BB962C8B-B14F-4D97-AF65-F5344CB8AC3E}">
        <p14:creationId xmlns:p14="http://schemas.microsoft.com/office/powerpoint/2010/main" val="1417706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624F87-2EC8-B992-707D-740CEBE0AD84}"/>
              </a:ext>
            </a:extLst>
          </p:cNvPr>
          <p:cNvSpPr>
            <a:spLocks noGrp="1"/>
          </p:cNvSpPr>
          <p:nvPr>
            <p:ph type="title"/>
          </p:nvPr>
        </p:nvSpPr>
        <p:spPr/>
        <p:txBody>
          <a:bodyPr/>
          <a:lstStyle/>
          <a:p>
            <a:r>
              <a:rPr lang="en-GB" dirty="0"/>
              <a:t>How the Simulator works?</a:t>
            </a:r>
          </a:p>
        </p:txBody>
      </p:sp>
      <p:sp>
        <p:nvSpPr>
          <p:cNvPr id="4" name="Date Placeholder 3">
            <a:extLst>
              <a:ext uri="{FF2B5EF4-FFF2-40B4-BE49-F238E27FC236}">
                <a16:creationId xmlns:a16="http://schemas.microsoft.com/office/drawing/2014/main" id="{6C6EF46C-B33B-31D6-9094-904849A8B2F9}"/>
              </a:ext>
            </a:extLst>
          </p:cNvPr>
          <p:cNvSpPr>
            <a:spLocks noGrp="1"/>
          </p:cNvSpPr>
          <p:nvPr>
            <p:ph type="dt" sz="half" idx="10"/>
          </p:nvPr>
        </p:nvSpPr>
        <p:spPr>
          <a:prstGeom prst="rect">
            <a:avLst/>
          </a:prstGeom>
        </p:spPr>
        <p:txBody>
          <a:bodyPr/>
          <a:lstStyle/>
          <a:p>
            <a:pPr defTabSz="685800">
              <a:spcAft>
                <a:spcPts val="450"/>
              </a:spcAft>
              <a:buClrTx/>
              <a:defRPr/>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D050E93B-1CD0-9982-8493-166125E4E613}"/>
              </a:ext>
            </a:extLst>
          </p:cNvPr>
          <p:cNvSpPr>
            <a:spLocks noGrp="1"/>
          </p:cNvSpPr>
          <p:nvPr>
            <p:ph type="ftr" sz="quarter" idx="11"/>
          </p:nvPr>
        </p:nvSpPr>
        <p:spPr>
          <a:prstGeom prst="rect">
            <a:avLst/>
          </a:prstGeom>
        </p:spPr>
        <p:txBody>
          <a:bodyPr anchor="t">
            <a:normAutofit/>
          </a:bodyPr>
          <a:lstStyle/>
          <a:p>
            <a:pPr defTabSz="685800">
              <a:spcAft>
                <a:spcPts val="450"/>
              </a:spcAft>
              <a:buClrTx/>
              <a:defRPr/>
            </a:pPr>
            <a:r>
              <a:rPr lang="en-GB" kern="1200" dirty="0">
                <a:solidFill>
                  <a:srgbClr val="230050"/>
                </a:solidFill>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D31124C1-949F-6D3C-418F-20A309535A06}"/>
              </a:ext>
            </a:extLst>
          </p:cNvPr>
          <p:cNvSpPr>
            <a:spLocks noGrp="1"/>
          </p:cNvSpPr>
          <p:nvPr>
            <p:ph type="sldNum" sz="quarter" idx="12"/>
          </p:nvPr>
        </p:nvSpPr>
        <p:spPr>
          <a:prstGeom prst="rect">
            <a:avLst/>
          </a:prstGeom>
        </p:spPr>
        <p:txBody>
          <a:bodyPr anchor="t">
            <a:normAutofit/>
          </a:bodyPr>
          <a:lstStyle/>
          <a:p>
            <a:pPr defTabSz="685800">
              <a:spcAft>
                <a:spcPts val="450"/>
              </a:spcAft>
              <a:buClrTx/>
              <a:defRPr/>
            </a:pPr>
            <a:fld id="{856227C0-AD57-4F9B-BAE3-EEFB0D0EE427}" type="slidenum">
              <a:rPr lang="en-GB" kern="1200">
                <a:solidFill>
                  <a:srgbClr val="1E2DBE"/>
                </a:solidFill>
                <a:ea typeface="+mn-ea"/>
                <a:cs typeface="+mn-cs"/>
              </a:rPr>
              <a:pPr defTabSz="685800">
                <a:spcAft>
                  <a:spcPts val="450"/>
                </a:spcAft>
                <a:buClrTx/>
                <a:defRPr/>
              </a:pPr>
              <a:t>42</a:t>
            </a:fld>
            <a:endParaRPr lang="en-GB" kern="1200">
              <a:solidFill>
                <a:srgbClr val="1E2DBE"/>
              </a:solidFill>
              <a:ea typeface="+mn-ea"/>
              <a:cs typeface="+mn-cs"/>
            </a:endParaRPr>
          </a:p>
        </p:txBody>
      </p:sp>
      <p:pic>
        <p:nvPicPr>
          <p:cNvPr id="3" name="Picture 2">
            <a:extLst>
              <a:ext uri="{FF2B5EF4-FFF2-40B4-BE49-F238E27FC236}">
                <a16:creationId xmlns:a16="http://schemas.microsoft.com/office/drawing/2014/main" id="{654E8BBA-BACE-76FD-FF3D-4129F2A6F6A5}"/>
              </a:ext>
            </a:extLst>
          </p:cNvPr>
          <p:cNvPicPr>
            <a:picLocks noChangeAspect="1"/>
          </p:cNvPicPr>
          <p:nvPr/>
        </p:nvPicPr>
        <p:blipFill>
          <a:blip r:embed="rId3"/>
          <a:stretch>
            <a:fillRect/>
          </a:stretch>
        </p:blipFill>
        <p:spPr>
          <a:xfrm>
            <a:off x="5597259" y="871072"/>
            <a:ext cx="3431325" cy="3294073"/>
          </a:xfrm>
          <a:prstGeom prst="rect">
            <a:avLst/>
          </a:prstGeom>
          <a:noFill/>
        </p:spPr>
      </p:pic>
      <p:sp>
        <p:nvSpPr>
          <p:cNvPr id="8" name="TextBox 7">
            <a:extLst>
              <a:ext uri="{FF2B5EF4-FFF2-40B4-BE49-F238E27FC236}">
                <a16:creationId xmlns:a16="http://schemas.microsoft.com/office/drawing/2014/main" id="{768E77C9-8AFB-9B0B-3466-1338E33D9F18}"/>
              </a:ext>
            </a:extLst>
          </p:cNvPr>
          <p:cNvSpPr txBox="1"/>
          <p:nvPr/>
        </p:nvSpPr>
        <p:spPr>
          <a:xfrm>
            <a:off x="270958" y="2883429"/>
            <a:ext cx="6233537" cy="1569660"/>
          </a:xfrm>
          <a:prstGeom prst="rect">
            <a:avLst/>
          </a:prstGeom>
          <a:solidFill>
            <a:schemeClr val="accent1">
              <a:lumMod val="20000"/>
              <a:lumOff val="80000"/>
            </a:schemeClr>
          </a:solidFill>
        </p:spPr>
        <p:txBody>
          <a:bodyPr wrap="square">
            <a:spAutoFit/>
          </a:bodyPr>
          <a:lstStyle/>
          <a:p>
            <a:pPr lvl="2" defTabSz="685800">
              <a:buClrTx/>
              <a:defRPr/>
            </a:pPr>
            <a:r>
              <a:rPr lang="en-GB" sz="1200" kern="1200" dirty="0">
                <a:solidFill>
                  <a:srgbClr val="230050"/>
                </a:solidFill>
                <a:ea typeface="+mn-ea"/>
                <a:cs typeface="+mn-cs"/>
              </a:rPr>
              <a:t>The Simulator does not limit the calculation to estimate the investment requirement for those that are not currently covered. In this way, the investment is guaranteeing a better care service system to be provided to all the people in need of care. It calculates the investment requirement for all the population within the age range or corresponding requirements, and then subtracts the current public investment if available. </a:t>
            </a:r>
          </a:p>
          <a:p>
            <a:pPr lvl="2" defTabSz="685800">
              <a:buClrTx/>
              <a:defRPr/>
            </a:pPr>
            <a:endParaRPr lang="en-GB" sz="1200" kern="1200" dirty="0">
              <a:solidFill>
                <a:srgbClr val="230050"/>
              </a:solidFill>
              <a:ea typeface="+mn-ea"/>
              <a:cs typeface="+mn-cs"/>
            </a:endParaRPr>
          </a:p>
          <a:p>
            <a:pPr lvl="2" defTabSz="685800">
              <a:buClrTx/>
              <a:defRPr/>
            </a:pPr>
            <a:r>
              <a:rPr lang="en-GB" sz="1200" kern="1200" dirty="0">
                <a:solidFill>
                  <a:srgbClr val="230050"/>
                </a:solidFill>
                <a:latin typeface="Arial" pitchFamily="34" charset="0"/>
                <a:ea typeface="+mn-ea"/>
                <a:cs typeface="Arial" pitchFamily="34" charset="0"/>
              </a:rPr>
              <a:t>Given the time horizon of up to 2035, longer term impacts of improved health and education outcomes for children receiving services are not captured. </a:t>
            </a:r>
            <a:endParaRPr lang="en-US" sz="900" kern="1200" dirty="0">
              <a:solidFill>
                <a:srgbClr val="230050"/>
              </a:solidFill>
              <a:latin typeface="Arial" pitchFamily="34" charset="0"/>
              <a:ea typeface="+mn-ea"/>
              <a:cs typeface="Arial" pitchFamily="34" charset="0"/>
            </a:endParaRPr>
          </a:p>
        </p:txBody>
      </p:sp>
      <p:sp>
        <p:nvSpPr>
          <p:cNvPr id="14" name="Content Placeholder 3">
            <a:extLst>
              <a:ext uri="{FF2B5EF4-FFF2-40B4-BE49-F238E27FC236}">
                <a16:creationId xmlns:a16="http://schemas.microsoft.com/office/drawing/2014/main" id="{F42E2E10-5BFD-B8C1-17D5-D73F9AB2CE21}"/>
              </a:ext>
            </a:extLst>
          </p:cNvPr>
          <p:cNvSpPr>
            <a:spLocks noGrp="1"/>
          </p:cNvSpPr>
          <p:nvPr>
            <p:ph idx="1"/>
          </p:nvPr>
        </p:nvSpPr>
        <p:spPr>
          <a:xfrm>
            <a:off x="367903" y="1337397"/>
            <a:ext cx="5401301" cy="2612231"/>
          </a:xfrm>
        </p:spPr>
        <p:txBody>
          <a:bodyPr/>
          <a:lstStyle/>
          <a:p>
            <a:pPr>
              <a:spcBef>
                <a:spcPts val="450"/>
              </a:spcBef>
              <a:spcAft>
                <a:spcPts val="0"/>
              </a:spcAft>
            </a:pPr>
            <a:r>
              <a:rPr lang="en-US" dirty="0"/>
              <a:t>Calculations</a:t>
            </a:r>
          </a:p>
          <a:p>
            <a:pPr marL="214313" indent="-214313">
              <a:spcBef>
                <a:spcPts val="450"/>
              </a:spcBef>
              <a:spcAft>
                <a:spcPts val="0"/>
              </a:spcAft>
              <a:buClr>
                <a:schemeClr val="accent2"/>
              </a:buClr>
              <a:buFont typeface="Arial" panose="020B0604020202020204" pitchFamily="34" charset="0"/>
              <a:buChar char="•"/>
            </a:pPr>
            <a:r>
              <a:rPr lang="en-GB" b="0" dirty="0">
                <a:solidFill>
                  <a:schemeClr val="tx2"/>
                </a:solidFill>
              </a:rPr>
              <a:t>The Simulator estimates the additional investment requirement to provide </a:t>
            </a:r>
            <a:r>
              <a:rPr lang="en-GB" dirty="0">
                <a:solidFill>
                  <a:schemeClr val="tx2"/>
                </a:solidFill>
              </a:rPr>
              <a:t>free of charge, universal and publicly funded leave policies and services. </a:t>
            </a:r>
          </a:p>
          <a:p>
            <a:pPr marL="214313" indent="-214313">
              <a:spcBef>
                <a:spcPts val="450"/>
              </a:spcBef>
              <a:spcAft>
                <a:spcPts val="0"/>
              </a:spcAft>
              <a:buClr>
                <a:schemeClr val="accent2"/>
              </a:buClr>
              <a:buFont typeface="Arial" panose="020B0604020202020204" pitchFamily="34" charset="0"/>
              <a:buChar char="•"/>
            </a:pPr>
            <a:r>
              <a:rPr lang="en-GB" b="0" dirty="0">
                <a:solidFill>
                  <a:schemeClr val="tx2"/>
                </a:solidFill>
              </a:rPr>
              <a:t>The employment effects are calculated using input-output table analysis. </a:t>
            </a:r>
          </a:p>
          <a:p>
            <a:pPr>
              <a:spcBef>
                <a:spcPts val="450"/>
              </a:spcBef>
              <a:spcAft>
                <a:spcPts val="0"/>
              </a:spcAft>
            </a:pPr>
            <a:endParaRPr lang="en-GB" dirty="0"/>
          </a:p>
          <a:p>
            <a:pPr>
              <a:spcBef>
                <a:spcPts val="450"/>
              </a:spcBef>
              <a:spcAft>
                <a:spcPts val="0"/>
              </a:spcAft>
            </a:pPr>
            <a:endParaRPr lang="en-US" dirty="0"/>
          </a:p>
        </p:txBody>
      </p:sp>
    </p:spTree>
    <p:extLst>
      <p:ext uri="{BB962C8B-B14F-4D97-AF65-F5344CB8AC3E}">
        <p14:creationId xmlns:p14="http://schemas.microsoft.com/office/powerpoint/2010/main" val="3830979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vector graphics, queen&#10;&#10;Description automatically generated">
            <a:extLst>
              <a:ext uri="{FF2B5EF4-FFF2-40B4-BE49-F238E27FC236}">
                <a16:creationId xmlns:a16="http://schemas.microsoft.com/office/drawing/2014/main" id="{EC71933C-E4D2-21AF-DC58-365E7574DA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2632" y="1533124"/>
            <a:ext cx="5415565" cy="3610376"/>
          </a:xfrm>
          <a:prstGeom prst="rect">
            <a:avLst/>
          </a:prstGeom>
        </p:spPr>
      </p:pic>
      <p:sp>
        <p:nvSpPr>
          <p:cNvPr id="2" name="Title"/>
          <p:cNvSpPr>
            <a:spLocks noGrp="1"/>
          </p:cNvSpPr>
          <p:nvPr>
            <p:ph type="title"/>
          </p:nvPr>
        </p:nvSpPr>
        <p:spPr>
          <a:xfrm>
            <a:off x="252119" y="1206629"/>
            <a:ext cx="6588296" cy="456394"/>
          </a:xfrm>
        </p:spPr>
        <p:txBody>
          <a:bodyPr/>
          <a:lstStyle/>
          <a:p>
            <a:r>
              <a:rPr lang="es-ES" dirty="0" err="1">
                <a:solidFill>
                  <a:schemeClr val="accent2"/>
                </a:solidFill>
              </a:rPr>
              <a:t>Make</a:t>
            </a:r>
            <a:r>
              <a:rPr lang="es-ES" dirty="0">
                <a:solidFill>
                  <a:schemeClr val="accent2"/>
                </a:solidFill>
              </a:rPr>
              <a:t> a more </a:t>
            </a:r>
            <a:r>
              <a:rPr lang="es-ES" dirty="0" err="1">
                <a:solidFill>
                  <a:schemeClr val="accent2"/>
                </a:solidFill>
              </a:rPr>
              <a:t>caring</a:t>
            </a:r>
            <a:r>
              <a:rPr lang="es-ES" dirty="0">
                <a:solidFill>
                  <a:schemeClr val="accent2"/>
                </a:solidFill>
              </a:rPr>
              <a:t> and </a:t>
            </a:r>
            <a:r>
              <a:rPr lang="es-ES" dirty="0" err="1">
                <a:solidFill>
                  <a:schemeClr val="accent2"/>
                </a:solidFill>
              </a:rPr>
              <a:t>gender</a:t>
            </a:r>
            <a:r>
              <a:rPr lang="es-ES" dirty="0">
                <a:solidFill>
                  <a:schemeClr val="accent2"/>
                </a:solidFill>
              </a:rPr>
              <a:t> </a:t>
            </a:r>
            <a:r>
              <a:rPr lang="es-ES" dirty="0" err="1">
                <a:solidFill>
                  <a:schemeClr val="accent2"/>
                </a:solidFill>
              </a:rPr>
              <a:t>equal</a:t>
            </a:r>
            <a:r>
              <a:rPr lang="es-ES" dirty="0">
                <a:solidFill>
                  <a:schemeClr val="accent2"/>
                </a:solidFill>
              </a:rPr>
              <a:t> </a:t>
            </a:r>
            <a:r>
              <a:rPr lang="es-ES" dirty="0" err="1">
                <a:solidFill>
                  <a:schemeClr val="accent2"/>
                </a:solidFill>
              </a:rPr>
              <a:t>world</a:t>
            </a:r>
            <a:r>
              <a:rPr lang="es-ES" dirty="0">
                <a:solidFill>
                  <a:schemeClr val="accent2"/>
                </a:solidFill>
              </a:rPr>
              <a:t> </a:t>
            </a:r>
            <a:r>
              <a:rPr lang="es-ES" dirty="0" err="1">
                <a:solidFill>
                  <a:schemeClr val="accent2"/>
                </a:solidFill>
              </a:rPr>
              <a:t>of</a:t>
            </a:r>
            <a:r>
              <a:rPr lang="es-ES" dirty="0">
                <a:solidFill>
                  <a:schemeClr val="accent2"/>
                </a:solidFill>
              </a:rPr>
              <a:t> </a:t>
            </a:r>
            <a:r>
              <a:rPr lang="es-ES" dirty="0" err="1">
                <a:solidFill>
                  <a:schemeClr val="accent2"/>
                </a:solidFill>
              </a:rPr>
              <a:t>work</a:t>
            </a:r>
            <a:r>
              <a:rPr lang="es-ES" dirty="0">
                <a:solidFill>
                  <a:schemeClr val="accent2"/>
                </a:solidFill>
              </a:rPr>
              <a:t> a </a:t>
            </a:r>
            <a:r>
              <a:rPr lang="es-ES" dirty="0" err="1">
                <a:solidFill>
                  <a:schemeClr val="accent2"/>
                </a:solidFill>
              </a:rPr>
              <a:t>reality</a:t>
            </a:r>
            <a:r>
              <a:rPr lang="es-ES" dirty="0">
                <a:solidFill>
                  <a:schemeClr val="accent2"/>
                </a:solidFill>
              </a:rPr>
              <a:t> </a:t>
            </a:r>
            <a:r>
              <a:rPr lang="es-ES" dirty="0" err="1">
                <a:solidFill>
                  <a:schemeClr val="accent2"/>
                </a:solidFill>
              </a:rPr>
              <a:t>for</a:t>
            </a:r>
            <a:r>
              <a:rPr lang="es-ES" dirty="0">
                <a:solidFill>
                  <a:schemeClr val="accent2"/>
                </a:solidFill>
              </a:rPr>
              <a:t> </a:t>
            </a:r>
            <a:r>
              <a:rPr lang="es-ES" dirty="0" err="1">
                <a:solidFill>
                  <a:schemeClr val="accent2"/>
                </a:solidFill>
              </a:rPr>
              <a:t>all</a:t>
            </a:r>
            <a:br>
              <a:rPr lang="es-ES" dirty="0">
                <a:solidFill>
                  <a:schemeClr val="accent2"/>
                </a:solidFill>
              </a:rPr>
            </a:br>
            <a:br>
              <a:rPr lang="es-ES" dirty="0">
                <a:solidFill>
                  <a:schemeClr val="accent2"/>
                </a:solidFill>
              </a:rPr>
            </a:br>
            <a:br>
              <a:rPr lang="en-US" dirty="0">
                <a:solidFill>
                  <a:schemeClr val="accent2"/>
                </a:solidFill>
              </a:rPr>
            </a:br>
            <a:r>
              <a:rPr lang="es-ES" sz="1350" dirty="0" err="1">
                <a:solidFill>
                  <a:schemeClr val="accent2"/>
                </a:solidFill>
                <a:latin typeface="Noto Sans" panose="020B0502040504020204" pitchFamily="34" charset="0"/>
                <a:ea typeface="Noto Sans" panose="020B0502040504020204" pitchFamily="34" charset="0"/>
                <a:cs typeface="Noto Sans" panose="020B0502040504020204" pitchFamily="34" charset="0"/>
              </a:rPr>
              <a:t>For</a:t>
            </a:r>
            <a:r>
              <a:rPr lang="es-ES" sz="1350" dirty="0">
                <a:solidFill>
                  <a:schemeClr val="accent2"/>
                </a:solidFill>
                <a:latin typeface="Noto Sans" panose="020B0502040504020204" pitchFamily="34" charset="0"/>
                <a:ea typeface="Noto Sans" panose="020B0502040504020204" pitchFamily="34" charset="0"/>
                <a:cs typeface="Noto Sans" panose="020B0502040504020204" pitchFamily="34" charset="0"/>
              </a:rPr>
              <a:t> more </a:t>
            </a:r>
            <a:r>
              <a:rPr lang="es-ES" sz="1350" dirty="0" err="1">
                <a:solidFill>
                  <a:schemeClr val="accent2"/>
                </a:solidFill>
                <a:latin typeface="Noto Sans" panose="020B0502040504020204" pitchFamily="34" charset="0"/>
                <a:ea typeface="Noto Sans" panose="020B0502040504020204" pitchFamily="34" charset="0"/>
                <a:cs typeface="Noto Sans" panose="020B0502040504020204" pitchFamily="34" charset="0"/>
              </a:rPr>
              <a:t>information</a:t>
            </a:r>
            <a:r>
              <a:rPr lang="es-ES" sz="1350" dirty="0">
                <a:solidFill>
                  <a:schemeClr val="accent2"/>
                </a:solidFill>
                <a:latin typeface="Noto Sans" panose="020B0502040504020204" pitchFamily="34" charset="0"/>
                <a:ea typeface="Noto Sans" panose="020B0502040504020204" pitchFamily="34" charset="0"/>
                <a:cs typeface="Noto Sans" panose="020B0502040504020204" pitchFamily="34" charset="0"/>
              </a:rPr>
              <a:t>: </a:t>
            </a:r>
            <a:br>
              <a:rPr lang="es-ES" sz="1350" b="0" dirty="0">
                <a:solidFill>
                  <a:schemeClr val="accent2"/>
                </a:solidFill>
                <a:latin typeface="Noto Sans" panose="020B0502040504020204" pitchFamily="34" charset="0"/>
                <a:ea typeface="Noto Sans" panose="020B0502040504020204" pitchFamily="34" charset="0"/>
                <a:cs typeface="Noto Sans" panose="020B0502040504020204" pitchFamily="34" charset="0"/>
              </a:rPr>
            </a:br>
            <a:b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t>ILO Care </a:t>
            </a:r>
            <a:r>
              <a:rPr lang="es-ES" sz="1350" b="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Economy</a:t>
            </a:r>
            <a: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t> portal: </a:t>
            </a:r>
            <a:r>
              <a:rPr lang="es-ES" sz="1350" b="0" u="sng" dirty="0">
                <a:solidFill>
                  <a:schemeClr val="tx1"/>
                </a:solidFill>
                <a:latin typeface="Noto Sans" panose="020B0502040504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t>The care </a:t>
            </a:r>
            <a:r>
              <a:rPr lang="es-ES" sz="1350" b="0" u="sng" dirty="0" err="1">
                <a:solidFill>
                  <a:schemeClr val="tx1"/>
                </a:solidFill>
                <a:latin typeface="Noto Sans" panose="020B0502040504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t>economy</a:t>
            </a:r>
            <a:r>
              <a:rPr lang="es-ES" sz="1350" b="0" u="sng" dirty="0">
                <a:solidFill>
                  <a:schemeClr val="tx1"/>
                </a:solidFill>
                <a:latin typeface="Noto Sans" panose="020B0502040504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t> </a:t>
            </a:r>
            <a: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t>(ilo.org)</a:t>
            </a:r>
            <a:b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br>
            <a:b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br>
            <a: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t>ILO Global Care </a:t>
            </a:r>
            <a:r>
              <a:rPr lang="es-ES" sz="1350" b="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Policy</a:t>
            </a:r>
            <a: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t> Portal: </a:t>
            </a:r>
            <a: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hlinkClick r:id="rId4"/>
              </a:rPr>
              <a:t>ilo.org/</a:t>
            </a:r>
            <a:r>
              <a:rPr lang="es-ES" sz="1350" b="0" dirty="0" err="1">
                <a:solidFill>
                  <a:schemeClr val="tx1"/>
                </a:solidFill>
                <a:latin typeface="Noto Sans" panose="020B0502040504020204" pitchFamily="34" charset="0"/>
                <a:ea typeface="Noto Sans" panose="020B0502040504020204" pitchFamily="34" charset="0"/>
                <a:cs typeface="Noto Sans" panose="020B0502040504020204" pitchFamily="34" charset="0"/>
                <a:hlinkClick r:id="rId4"/>
              </a:rPr>
              <a:t>globalcare</a:t>
            </a:r>
            <a:br>
              <a:rPr lang="es-ES"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br>
            <a:br>
              <a:rPr lang="en-GB"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n-GB" sz="1350" b="0" dirty="0">
                <a:solidFill>
                  <a:schemeClr val="tx1"/>
                </a:solidFill>
                <a:latin typeface="Noto Sans" panose="020B0502040504020204" pitchFamily="34" charset="0"/>
                <a:ea typeface="Noto Sans" panose="020B0502040504020204" pitchFamily="34" charset="0"/>
                <a:cs typeface="Noto Sans" panose="020B0502040504020204" pitchFamily="34" charset="0"/>
              </a:rPr>
              <a:t>Contact: </a:t>
            </a:r>
            <a:r>
              <a:rPr lang="en-GB" sz="1350" b="0" u="sng" dirty="0">
                <a:solidFill>
                  <a:schemeClr val="tx1"/>
                </a:solidFill>
                <a:latin typeface="Noto Sans" panose="020B0502040504020204" pitchFamily="34" charset="0"/>
                <a:ea typeface="Noto Sans" panose="020B0502040504020204" pitchFamily="34" charset="0"/>
                <a:cs typeface="Noto Sans" panose="020B0502040504020204" pitchFamily="34" charset="0"/>
                <a:hlinkClick r:id="rId5">
                  <a:extLst>
                    <a:ext uri="{A12FA001-AC4F-418D-AE19-62706E023703}">
                      <ahyp:hlinkClr xmlns:ahyp="http://schemas.microsoft.com/office/drawing/2018/hyperlinkcolor" val="tx"/>
                    </a:ext>
                  </a:extLst>
                </a:hlinkClick>
              </a:rPr>
              <a:t>GEDI@ilo.org</a:t>
            </a:r>
            <a:br>
              <a:rPr lang="en-GB" sz="1350" b="0" u="sng" dirty="0">
                <a:solidFill>
                  <a:schemeClr val="tx1"/>
                </a:solidFill>
                <a:latin typeface="Noto Sans" panose="020B0502040504020204" pitchFamily="34" charset="0"/>
                <a:ea typeface="Noto Sans" panose="020B0502040504020204" pitchFamily="34" charset="0"/>
                <a:cs typeface="Noto Sans" panose="020B0502040504020204" pitchFamily="34" charset="0"/>
              </a:rPr>
            </a:br>
            <a:br>
              <a:rPr lang="en-GB" sz="1350" u="sng" dirty="0">
                <a:solidFill>
                  <a:schemeClr val="accent2"/>
                </a:solidFill>
                <a:latin typeface="Calibri" panose="020F0502020204030204" pitchFamily="34" charset="0"/>
                <a:ea typeface="Calibri" panose="020F0502020204030204" pitchFamily="34" charset="0"/>
                <a:cs typeface="Times New Roman" panose="02020603050405020304" pitchFamily="18" charset="0"/>
              </a:rPr>
            </a:br>
            <a:br>
              <a:rPr lang="en-GB" sz="1350" u="sng" dirty="0">
                <a:solidFill>
                  <a:schemeClr val="accent2"/>
                </a:solidFill>
                <a:latin typeface="Calibri" panose="020F0502020204030204" pitchFamily="34" charset="0"/>
                <a:ea typeface="Calibri" panose="020F0502020204030204" pitchFamily="34" charset="0"/>
                <a:cs typeface="Times New Roman" panose="02020603050405020304" pitchFamily="18" charset="0"/>
              </a:rPr>
            </a:br>
            <a:br>
              <a:rPr lang="en-GB" sz="1350" u="sng" dirty="0">
                <a:solidFill>
                  <a:schemeClr val="accent2"/>
                </a:solidFill>
                <a:latin typeface="Calibri" panose="020F0502020204030204" pitchFamily="34" charset="0"/>
                <a:ea typeface="Calibri" panose="020F0502020204030204" pitchFamily="34" charset="0"/>
                <a:cs typeface="Times New Roman" panose="02020603050405020304" pitchFamily="18" charset="0"/>
              </a:rPr>
            </a:br>
            <a:br>
              <a:rPr lang="en-GB" sz="1350" u="sng" dirty="0">
                <a:solidFill>
                  <a:schemeClr val="accent2"/>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accent2"/>
              </a:solidFill>
            </a:endParaRPr>
          </a:p>
        </p:txBody>
      </p:sp>
      <p:sp>
        <p:nvSpPr>
          <p:cNvPr id="3" name="Slide Number Placeholder 2">
            <a:extLst>
              <a:ext uri="{FF2B5EF4-FFF2-40B4-BE49-F238E27FC236}">
                <a16:creationId xmlns:a16="http://schemas.microsoft.com/office/drawing/2014/main" id="{13944D60-39EE-4CC5-84DC-EF7019871F39}"/>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43</a:t>
            </a:fld>
            <a:endParaRPr lang="en-GB" kern="1200">
              <a:ea typeface="+mn-ea"/>
              <a:cs typeface="+mn-cs"/>
            </a:endParaRPr>
          </a:p>
        </p:txBody>
      </p:sp>
      <p:sp>
        <p:nvSpPr>
          <p:cNvPr id="9" name="Footer Placeholder 4">
            <a:extLst>
              <a:ext uri="{FF2B5EF4-FFF2-40B4-BE49-F238E27FC236}">
                <a16:creationId xmlns:a16="http://schemas.microsoft.com/office/drawing/2014/main" id="{D5EA838D-665E-4443-80A4-EFBC57BE3F6E}"/>
              </a:ext>
            </a:extLst>
          </p:cNvPr>
          <p:cNvSpPr>
            <a:spLocks noGrp="1"/>
          </p:cNvSpPr>
          <p:nvPr>
            <p:ph type="ftr" sz="quarter" idx="11"/>
          </p:nvPr>
        </p:nvSpPr>
        <p:spPr>
          <a:xfrm>
            <a:off x="367903" y="4752977"/>
            <a:ext cx="4204097" cy="135000"/>
          </a:xfrm>
        </p:spPr>
        <p:txBody>
          <a:bodyPr/>
          <a:lstStyle/>
          <a:p>
            <a:pPr defTabSz="685800">
              <a:buClrTx/>
            </a:pPr>
            <a:r>
              <a:rPr lang="en-GB" kern="1200" dirty="0">
                <a:solidFill>
                  <a:srgbClr val="230050"/>
                </a:solidFill>
                <a:ea typeface="+mn-ea"/>
                <a:cs typeface="+mn-cs"/>
              </a:rPr>
              <a:t>Advancing social justice, promoting decent 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14DD-C288-0635-1DA9-210D3878FBC2}"/>
              </a:ext>
            </a:extLst>
          </p:cNvPr>
          <p:cNvSpPr>
            <a:spLocks noGrp="1"/>
          </p:cNvSpPr>
          <p:nvPr>
            <p:ph type="title"/>
          </p:nvPr>
        </p:nvSpPr>
        <p:spPr>
          <a:xfrm>
            <a:off x="367904" y="1067396"/>
            <a:ext cx="4393191" cy="540000"/>
          </a:xfrm>
        </p:spPr>
        <p:txBody>
          <a:bodyPr/>
          <a:lstStyle/>
          <a:p>
            <a:r>
              <a:rPr lang="en-GB" sz="1800" dirty="0"/>
              <a:t>ILO Global Care Policy Portal</a:t>
            </a:r>
          </a:p>
        </p:txBody>
      </p:sp>
      <p:sp>
        <p:nvSpPr>
          <p:cNvPr id="3" name="Content Placeholder 2">
            <a:extLst>
              <a:ext uri="{FF2B5EF4-FFF2-40B4-BE49-F238E27FC236}">
                <a16:creationId xmlns:a16="http://schemas.microsoft.com/office/drawing/2014/main" id="{001CB26F-64AD-8073-44D2-FF7EC304D1AC}"/>
              </a:ext>
            </a:extLst>
          </p:cNvPr>
          <p:cNvSpPr>
            <a:spLocks noGrp="1"/>
          </p:cNvSpPr>
          <p:nvPr>
            <p:ph idx="1"/>
          </p:nvPr>
        </p:nvSpPr>
        <p:spPr>
          <a:xfrm>
            <a:off x="332735" y="1527858"/>
            <a:ext cx="4302926" cy="3090119"/>
          </a:xfrm>
        </p:spPr>
        <p:txBody>
          <a:bodyPr>
            <a:normAutofit/>
          </a:bodyPr>
          <a:lstStyle/>
          <a:p>
            <a:pPr marL="214313" indent="-214313">
              <a:spcBef>
                <a:spcPts val="450"/>
              </a:spcBef>
              <a:spcAft>
                <a:spcPts val="0"/>
              </a:spcAft>
              <a:buClr>
                <a:schemeClr val="accent2"/>
              </a:buClr>
              <a:buFont typeface="Arial" panose="020B0604020202020204" pitchFamily="34" charset="0"/>
              <a:buChar char="•"/>
            </a:pPr>
            <a:r>
              <a:rPr lang="en-GB" sz="1500" b="0" dirty="0">
                <a:solidFill>
                  <a:schemeClr val="tx1"/>
                </a:solidFill>
              </a:rPr>
              <a:t>More than </a:t>
            </a:r>
            <a:r>
              <a:rPr lang="en-GB" sz="1500" dirty="0">
                <a:solidFill>
                  <a:schemeClr val="tx1"/>
                </a:solidFill>
              </a:rPr>
              <a:t>180 countries </a:t>
            </a:r>
            <a:r>
              <a:rPr lang="en-GB" sz="1500" b="0" dirty="0">
                <a:solidFill>
                  <a:schemeClr val="tx1"/>
                </a:solidFill>
              </a:rPr>
              <a:t>with legal data available for </a:t>
            </a:r>
            <a:r>
              <a:rPr lang="en-GB" sz="1500" dirty="0">
                <a:solidFill>
                  <a:schemeClr val="tx1"/>
                </a:solidFill>
              </a:rPr>
              <a:t>selected years since 1994</a:t>
            </a:r>
            <a:r>
              <a:rPr lang="en-GB" sz="1500" b="0" dirty="0">
                <a:solidFill>
                  <a:schemeClr val="tx1"/>
                </a:solidFill>
              </a:rPr>
              <a:t>.</a:t>
            </a:r>
          </a:p>
          <a:p>
            <a:pPr marL="214313" indent="-214313">
              <a:spcBef>
                <a:spcPts val="450"/>
              </a:spcBef>
              <a:spcAft>
                <a:spcPts val="0"/>
              </a:spcAft>
              <a:buClr>
                <a:schemeClr val="accent2"/>
              </a:buClr>
              <a:buFont typeface="Arial" panose="020B0604020202020204" pitchFamily="34" charset="0"/>
              <a:buChar char="•"/>
            </a:pPr>
            <a:r>
              <a:rPr lang="en-GB" sz="1500" b="0" dirty="0">
                <a:solidFill>
                  <a:schemeClr val="tx1"/>
                </a:solidFill>
              </a:rPr>
              <a:t>The Care Policy portal allows for international comparisons of national care policies and services: </a:t>
            </a:r>
          </a:p>
          <a:p>
            <a:pPr marL="403313" lvl="2" indent="-214313">
              <a:buFont typeface="Arial" panose="020B0604020202020204" pitchFamily="34" charset="0"/>
              <a:buChar char="•"/>
            </a:pPr>
            <a:r>
              <a:rPr lang="en-GB" i="1" dirty="0"/>
              <a:t>Maternity leave</a:t>
            </a:r>
          </a:p>
          <a:p>
            <a:pPr marL="403313" lvl="2" indent="-214313">
              <a:buFont typeface="Arial" panose="020B0604020202020204" pitchFamily="34" charset="0"/>
              <a:buChar char="•"/>
            </a:pPr>
            <a:r>
              <a:rPr lang="en-GB" b="0" i="1" dirty="0">
                <a:solidFill>
                  <a:schemeClr val="tx1"/>
                </a:solidFill>
              </a:rPr>
              <a:t>Paternity leave</a:t>
            </a:r>
          </a:p>
          <a:p>
            <a:pPr marL="403313" lvl="2" indent="-214313">
              <a:buFont typeface="Arial" panose="020B0604020202020204" pitchFamily="34" charset="0"/>
              <a:buChar char="•"/>
            </a:pPr>
            <a:r>
              <a:rPr lang="en-GB" i="1" dirty="0"/>
              <a:t>Parental leave</a:t>
            </a:r>
          </a:p>
          <a:p>
            <a:pPr marL="403313" lvl="2" indent="-214313">
              <a:buFont typeface="Arial" panose="020B0604020202020204" pitchFamily="34" charset="0"/>
              <a:buChar char="•"/>
            </a:pPr>
            <a:r>
              <a:rPr lang="en-GB" b="0" i="1" dirty="0">
                <a:solidFill>
                  <a:schemeClr val="tx1"/>
                </a:solidFill>
              </a:rPr>
              <a:t>Childcare services</a:t>
            </a:r>
          </a:p>
          <a:p>
            <a:pPr marL="403313" lvl="2" indent="-214313">
              <a:buFont typeface="Arial" panose="020B0604020202020204" pitchFamily="34" charset="0"/>
              <a:buChar char="•"/>
            </a:pPr>
            <a:r>
              <a:rPr lang="en-GB" i="1" dirty="0"/>
              <a:t>Long-term care services</a:t>
            </a:r>
            <a:endParaRPr lang="en-GB" b="0" i="1" dirty="0">
              <a:solidFill>
                <a:schemeClr val="tx1"/>
              </a:solidFill>
            </a:endParaRPr>
          </a:p>
          <a:p>
            <a:pPr marL="214313" indent="-214313">
              <a:spcBef>
                <a:spcPts val="450"/>
              </a:spcBef>
              <a:spcAft>
                <a:spcPts val="0"/>
              </a:spcAft>
              <a:buClr>
                <a:schemeClr val="accent2"/>
              </a:buClr>
              <a:buFont typeface="Arial" panose="020B0604020202020204" pitchFamily="34" charset="0"/>
              <a:buChar char="•"/>
            </a:pPr>
            <a:r>
              <a:rPr lang="en-GB" sz="1500" b="0" dirty="0">
                <a:solidFill>
                  <a:schemeClr val="tx1"/>
                </a:solidFill>
              </a:rPr>
              <a:t>Available in </a:t>
            </a:r>
            <a:r>
              <a:rPr lang="en-GB" sz="1500" dirty="0">
                <a:solidFill>
                  <a:schemeClr val="tx1"/>
                </a:solidFill>
              </a:rPr>
              <a:t>3 languages </a:t>
            </a:r>
            <a:r>
              <a:rPr lang="en-GB" sz="1500" b="0" dirty="0">
                <a:solidFill>
                  <a:schemeClr val="tx1"/>
                </a:solidFill>
              </a:rPr>
              <a:t>(English, French and Spanish)</a:t>
            </a:r>
            <a:endParaRPr lang="en-GB" sz="1500" dirty="0"/>
          </a:p>
        </p:txBody>
      </p:sp>
      <p:sp>
        <p:nvSpPr>
          <p:cNvPr id="4" name="Date Placeholder 3">
            <a:extLst>
              <a:ext uri="{FF2B5EF4-FFF2-40B4-BE49-F238E27FC236}">
                <a16:creationId xmlns:a16="http://schemas.microsoft.com/office/drawing/2014/main" id="{E12C688D-8CCF-088E-5758-09EFEFDF37FF}"/>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34CF46F0-57DC-3EF3-62D8-A6E435AB1FCD}"/>
              </a:ext>
            </a:extLst>
          </p:cNvPr>
          <p:cNvSpPr>
            <a:spLocks noGrp="1"/>
          </p:cNvSpPr>
          <p:nvPr>
            <p:ph type="ftr" sz="quarter" idx="11"/>
          </p:nvPr>
        </p:nvSpPr>
        <p:spPr/>
        <p:txBody>
          <a:bodyPr/>
          <a:lstStyle/>
          <a:p>
            <a:pPr defTabSz="685800">
              <a:buClrTx/>
            </a:pPr>
            <a:r>
              <a:rPr lang="en-GB" kern="1200">
                <a:solidFill>
                  <a:srgbClr val="230050"/>
                </a:solidFill>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601E99FB-849E-CAAB-D1EA-DED177CD95E5}"/>
              </a:ext>
            </a:extLst>
          </p:cNvPr>
          <p:cNvSpPr>
            <a:spLocks noGrp="1"/>
          </p:cNvSpPr>
          <p:nvPr>
            <p:ph type="sldNum" sz="quarter" idx="12"/>
          </p:nvPr>
        </p:nvSpPr>
        <p:spPr/>
        <p:txBody>
          <a:bodyPr/>
          <a:lstStyle/>
          <a:p>
            <a:pPr defTabSz="685800">
              <a:buClrTx/>
            </a:pPr>
            <a:fld id="{856227C0-AD57-4F9B-BAE3-EEFB0D0EE427}" type="slidenum">
              <a:rPr lang="en-GB" kern="1200">
                <a:solidFill>
                  <a:srgbClr val="1E2DBE"/>
                </a:solidFill>
                <a:ea typeface="+mn-ea"/>
                <a:cs typeface="+mn-cs"/>
              </a:rPr>
              <a:pPr defTabSz="685800">
                <a:buClrTx/>
              </a:pPr>
              <a:t>44</a:t>
            </a:fld>
            <a:endParaRPr lang="en-GB" kern="1200">
              <a:solidFill>
                <a:srgbClr val="1E2DBE"/>
              </a:solidFill>
              <a:ea typeface="+mn-ea"/>
              <a:cs typeface="+mn-cs"/>
            </a:endParaRPr>
          </a:p>
        </p:txBody>
      </p:sp>
      <p:pic>
        <p:nvPicPr>
          <p:cNvPr id="9" name="Picture 8" descr="Qr code&#10;&#10;Description automatically generated">
            <a:extLst>
              <a:ext uri="{FF2B5EF4-FFF2-40B4-BE49-F238E27FC236}">
                <a16:creationId xmlns:a16="http://schemas.microsoft.com/office/drawing/2014/main" id="{6A3307C7-13EB-4B62-2942-FE27AEE630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4304" y="139756"/>
            <a:ext cx="3241848" cy="4863989"/>
          </a:xfrm>
          <a:prstGeom prst="rect">
            <a:avLst/>
          </a:prstGeom>
        </p:spPr>
      </p:pic>
    </p:spTree>
    <p:extLst>
      <p:ext uri="{BB962C8B-B14F-4D97-AF65-F5344CB8AC3E}">
        <p14:creationId xmlns:p14="http://schemas.microsoft.com/office/powerpoint/2010/main" val="98890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45</a:t>
            </a:fld>
            <a:endParaRPr lang="en-GB" kern="1200">
              <a:ea typeface="+mn-ea"/>
              <a:cs typeface="+mn-cs"/>
            </a:endParaRPr>
          </a:p>
        </p:txBody>
      </p:sp>
      <p:pic>
        <p:nvPicPr>
          <p:cNvPr id="13" name="Picture 12">
            <a:extLst>
              <a:ext uri="{FF2B5EF4-FFF2-40B4-BE49-F238E27FC236}">
                <a16:creationId xmlns:a16="http://schemas.microsoft.com/office/drawing/2014/main" id="{1025AC44-E058-A7FA-D97D-F6DB4E3B11F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774" r="9389"/>
          <a:stretch/>
        </p:blipFill>
        <p:spPr>
          <a:xfrm>
            <a:off x="0" y="0"/>
            <a:ext cx="9144000" cy="5143500"/>
          </a:xfrm>
          <a:prstGeom prst="rect">
            <a:avLst/>
          </a:prstGeom>
        </p:spPr>
      </p:pic>
    </p:spTree>
    <p:extLst>
      <p:ext uri="{BB962C8B-B14F-4D97-AF65-F5344CB8AC3E}">
        <p14:creationId xmlns:p14="http://schemas.microsoft.com/office/powerpoint/2010/main" val="1084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E3A94F-DE9C-23E2-3514-00132137C93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774" r="9389"/>
          <a:stretch/>
        </p:blipFill>
        <p:spPr>
          <a:xfrm>
            <a:off x="0" y="0"/>
            <a:ext cx="9144000" cy="5143500"/>
          </a:xfrm>
          <a:prstGeom prst="rect">
            <a:avLst/>
          </a:prstGeom>
        </p:spPr>
      </p:pic>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46</a:t>
            </a:fld>
            <a:endParaRPr lang="en-GB" kern="1200">
              <a:ea typeface="+mn-ea"/>
              <a:cs typeface="+mn-cs"/>
            </a:endParaRPr>
          </a:p>
        </p:txBody>
      </p:sp>
      <p:sp>
        <p:nvSpPr>
          <p:cNvPr id="2" name="Oval 1">
            <a:extLst>
              <a:ext uri="{FF2B5EF4-FFF2-40B4-BE49-F238E27FC236}">
                <a16:creationId xmlns:a16="http://schemas.microsoft.com/office/drawing/2014/main" id="{4ECF40E2-5E9F-7F76-B36A-C10F7B754902}"/>
              </a:ext>
            </a:extLst>
          </p:cNvPr>
          <p:cNvSpPr/>
          <p:nvPr/>
        </p:nvSpPr>
        <p:spPr>
          <a:xfrm>
            <a:off x="890407" y="1014353"/>
            <a:ext cx="425369" cy="27779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sp>
        <p:nvSpPr>
          <p:cNvPr id="7" name="Rectangle: Rounded Corners 6">
            <a:extLst>
              <a:ext uri="{FF2B5EF4-FFF2-40B4-BE49-F238E27FC236}">
                <a16:creationId xmlns:a16="http://schemas.microsoft.com/office/drawing/2014/main" id="{25238AEA-63ED-1651-8672-C3BBFCF99593}"/>
              </a:ext>
            </a:extLst>
          </p:cNvPr>
          <p:cNvSpPr/>
          <p:nvPr/>
        </p:nvSpPr>
        <p:spPr>
          <a:xfrm>
            <a:off x="8086544" y="-9338"/>
            <a:ext cx="737178" cy="219075"/>
          </a:xfrm>
          <a:prstGeom prst="roundRect">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spTree>
    <p:extLst>
      <p:ext uri="{BB962C8B-B14F-4D97-AF65-F5344CB8AC3E}">
        <p14:creationId xmlns:p14="http://schemas.microsoft.com/office/powerpoint/2010/main" val="20866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499BA-A045-DD7E-D0DF-9AACF794962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774" r="9389"/>
          <a:stretch/>
        </p:blipFill>
        <p:spPr>
          <a:xfrm>
            <a:off x="0" y="0"/>
            <a:ext cx="9144000" cy="5143500"/>
          </a:xfrm>
          <a:prstGeom prst="rect">
            <a:avLst/>
          </a:prstGeom>
        </p:spPr>
      </p:pic>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47</a:t>
            </a:fld>
            <a:endParaRPr lang="en-GB" kern="1200">
              <a:ea typeface="+mn-ea"/>
              <a:cs typeface="+mn-cs"/>
            </a:endParaRPr>
          </a:p>
        </p:txBody>
      </p:sp>
      <p:sp>
        <p:nvSpPr>
          <p:cNvPr id="2" name="Oval 1">
            <a:extLst>
              <a:ext uri="{FF2B5EF4-FFF2-40B4-BE49-F238E27FC236}">
                <a16:creationId xmlns:a16="http://schemas.microsoft.com/office/drawing/2014/main" id="{4E4FF178-3EA2-06D1-F9EE-E7B44D7BEF89}"/>
              </a:ext>
            </a:extLst>
          </p:cNvPr>
          <p:cNvSpPr/>
          <p:nvPr/>
        </p:nvSpPr>
        <p:spPr>
          <a:xfrm>
            <a:off x="1639674" y="1014353"/>
            <a:ext cx="1846477" cy="261998"/>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spTree>
    <p:extLst>
      <p:ext uri="{BB962C8B-B14F-4D97-AF65-F5344CB8AC3E}">
        <p14:creationId xmlns:p14="http://schemas.microsoft.com/office/powerpoint/2010/main" val="136102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AAF53C-4E23-D508-13B7-F5DB4947AA8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339" r="7339"/>
          <a:stretch/>
        </p:blipFill>
        <p:spPr>
          <a:xfrm>
            <a:off x="-1" y="0"/>
            <a:ext cx="9144001" cy="5143500"/>
          </a:xfrm>
          <a:prstGeom prst="rect">
            <a:avLst/>
          </a:prstGeom>
        </p:spPr>
      </p:pic>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48</a:t>
            </a:fld>
            <a:endParaRPr lang="en-GB" kern="1200">
              <a:ea typeface="+mn-ea"/>
              <a:cs typeface="+mn-cs"/>
            </a:endParaRPr>
          </a:p>
        </p:txBody>
      </p:sp>
      <p:sp>
        <p:nvSpPr>
          <p:cNvPr id="3" name="Oval 2">
            <a:extLst>
              <a:ext uri="{FF2B5EF4-FFF2-40B4-BE49-F238E27FC236}">
                <a16:creationId xmlns:a16="http://schemas.microsoft.com/office/drawing/2014/main" id="{5581E8AF-26EC-1D68-9A41-791A8ACCB7F2}"/>
              </a:ext>
            </a:extLst>
          </p:cNvPr>
          <p:cNvSpPr/>
          <p:nvPr/>
        </p:nvSpPr>
        <p:spPr>
          <a:xfrm>
            <a:off x="501450" y="2071320"/>
            <a:ext cx="425369" cy="27779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sp>
        <p:nvSpPr>
          <p:cNvPr id="7" name="Oval 6">
            <a:extLst>
              <a:ext uri="{FF2B5EF4-FFF2-40B4-BE49-F238E27FC236}">
                <a16:creationId xmlns:a16="http://schemas.microsoft.com/office/drawing/2014/main" id="{8A57971C-6248-6BF6-FA27-64F00AC7CF12}"/>
              </a:ext>
            </a:extLst>
          </p:cNvPr>
          <p:cNvSpPr/>
          <p:nvPr/>
        </p:nvSpPr>
        <p:spPr>
          <a:xfrm>
            <a:off x="1009410" y="975165"/>
            <a:ext cx="425369" cy="27779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8" name="Straight Arrow Connector 7">
            <a:extLst>
              <a:ext uri="{FF2B5EF4-FFF2-40B4-BE49-F238E27FC236}">
                <a16:creationId xmlns:a16="http://schemas.microsoft.com/office/drawing/2014/main" id="{4CE307BA-F6AB-EA62-C926-B8876579C483}"/>
              </a:ext>
            </a:extLst>
          </p:cNvPr>
          <p:cNvCxnSpPr/>
          <p:nvPr/>
        </p:nvCxnSpPr>
        <p:spPr>
          <a:xfrm>
            <a:off x="1222094" y="445866"/>
            <a:ext cx="0" cy="43405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49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F86353-11DF-E87A-C45D-B57486066CE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992" r="7992"/>
          <a:stretch/>
        </p:blipFill>
        <p:spPr>
          <a:xfrm>
            <a:off x="-1" y="-44379"/>
            <a:ext cx="9144001" cy="5232258"/>
          </a:xfrm>
          <a:prstGeom prst="rect">
            <a:avLst/>
          </a:prstGeom>
        </p:spPr>
      </p:pic>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49</a:t>
            </a:fld>
            <a:endParaRPr lang="en-GB" kern="1200">
              <a:ea typeface="+mn-ea"/>
              <a:cs typeface="+mn-cs"/>
            </a:endParaRPr>
          </a:p>
        </p:txBody>
      </p:sp>
      <p:sp>
        <p:nvSpPr>
          <p:cNvPr id="3" name="Oval 2">
            <a:extLst>
              <a:ext uri="{FF2B5EF4-FFF2-40B4-BE49-F238E27FC236}">
                <a16:creationId xmlns:a16="http://schemas.microsoft.com/office/drawing/2014/main" id="{332E4502-3E99-A490-EB60-9F52D5C85F61}"/>
              </a:ext>
            </a:extLst>
          </p:cNvPr>
          <p:cNvSpPr/>
          <p:nvPr/>
        </p:nvSpPr>
        <p:spPr>
          <a:xfrm>
            <a:off x="2465032" y="2071320"/>
            <a:ext cx="425369" cy="27779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sp>
        <p:nvSpPr>
          <p:cNvPr id="11" name="Oval 10">
            <a:extLst>
              <a:ext uri="{FF2B5EF4-FFF2-40B4-BE49-F238E27FC236}">
                <a16:creationId xmlns:a16="http://schemas.microsoft.com/office/drawing/2014/main" id="{86BF556A-6DB5-5A51-90FC-15D8F708FFF7}"/>
              </a:ext>
            </a:extLst>
          </p:cNvPr>
          <p:cNvSpPr/>
          <p:nvPr/>
        </p:nvSpPr>
        <p:spPr>
          <a:xfrm>
            <a:off x="952260" y="956115"/>
            <a:ext cx="425369" cy="27779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12" name="Straight Arrow Connector 11">
            <a:extLst>
              <a:ext uri="{FF2B5EF4-FFF2-40B4-BE49-F238E27FC236}">
                <a16:creationId xmlns:a16="http://schemas.microsoft.com/office/drawing/2014/main" id="{9C813DE2-C10A-77B7-5741-635829EA3F6E}"/>
              </a:ext>
            </a:extLst>
          </p:cNvPr>
          <p:cNvCxnSpPr/>
          <p:nvPr/>
        </p:nvCxnSpPr>
        <p:spPr>
          <a:xfrm>
            <a:off x="1164944" y="426816"/>
            <a:ext cx="0" cy="43405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61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Roboto"/>
              <a:buNone/>
            </a:pPr>
            <a:r>
              <a:rPr lang="es-CO"/>
              <a:t>Agenda</a:t>
            </a:r>
            <a:endParaRPr/>
          </a:p>
        </p:txBody>
      </p:sp>
      <p:cxnSp>
        <p:nvCxnSpPr>
          <p:cNvPr id="4" name="Straight Connector 3">
            <a:extLst>
              <a:ext uri="{FF2B5EF4-FFF2-40B4-BE49-F238E27FC236}">
                <a16:creationId xmlns:a16="http://schemas.microsoft.com/office/drawing/2014/main" id="{8AB56D69-0268-18F1-90FB-9E448ADA4BBD}"/>
              </a:ext>
            </a:extLst>
          </p:cNvPr>
          <p:cNvCxnSpPr>
            <a:cxnSpLocks/>
          </p:cNvCxnSpPr>
          <p:nvPr/>
        </p:nvCxnSpPr>
        <p:spPr>
          <a:xfrm>
            <a:off x="497660" y="1837386"/>
            <a:ext cx="801769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29EEE8D6-BA13-1787-626A-5928941D3ECC}"/>
              </a:ext>
            </a:extLst>
          </p:cNvPr>
          <p:cNvSpPr txBox="1"/>
          <p:nvPr/>
        </p:nvSpPr>
        <p:spPr>
          <a:xfrm>
            <a:off x="497660" y="1123523"/>
            <a:ext cx="8646340" cy="3930371"/>
          </a:xfrm>
          <a:prstGeom prst="rect">
            <a:avLst/>
          </a:prstGeom>
          <a:noFill/>
        </p:spPr>
        <p:txBody>
          <a:bodyPr wrap="square">
            <a:spAutoFit/>
          </a:bodyPr>
          <a:lstStyle/>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Opening and welcome, introduction of topic and speakers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State of the World’s Fathers and the I in CARING recommendation	Gary Barker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Specific SOWF examples documenting different kinds of care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SOWF data from India and CGD’s work on care 		Kehinde Ajayi - Centre for </a:t>
            </a:r>
          </a:p>
          <a:p>
            <a:pPr rtl="0">
              <a:lnSpc>
                <a:spcPct val="150000"/>
              </a:lnSpc>
              <a:spcBef>
                <a:spcPts val="0"/>
              </a:spcBef>
              <a:spcAft>
                <a:spcPts val="0"/>
              </a:spcAft>
            </a:pPr>
            <a:r>
              <a:rPr lang="en-ZA" dirty="0">
                <a:latin typeface="Arial" panose="020B0604020202020204" pitchFamily="34" charset="0"/>
              </a:rPr>
              <a:t>						G</a:t>
            </a:r>
            <a:r>
              <a:rPr lang="en-ZA" sz="1400" i="0" u="none" strike="noStrike" dirty="0">
                <a:solidFill>
                  <a:srgbClr val="000000"/>
                </a:solidFill>
                <a:effectLst/>
                <a:latin typeface="Arial" panose="020B0604020202020204" pitchFamily="34" charset="0"/>
              </a:rPr>
              <a:t>lobal Development</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The ILO Care Investment simulator 			Lorena Pastor Palacios – </a:t>
            </a:r>
          </a:p>
          <a:p>
            <a:pPr rtl="0">
              <a:lnSpc>
                <a:spcPct val="150000"/>
              </a:lnSpc>
              <a:spcBef>
                <a:spcPts val="0"/>
              </a:spcBef>
              <a:spcAft>
                <a:spcPts val="0"/>
              </a:spcAft>
            </a:pP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International Labour Organization</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Multi-national trends on investments in care 			Tanima Ahmed World Bank Group</a:t>
            </a:r>
            <a:endParaRPr lang="en-ZA" dirty="0">
              <a:effectLst/>
            </a:endParaRPr>
          </a:p>
          <a:p>
            <a:pPr>
              <a:lnSpc>
                <a:spcPct val="150000"/>
              </a:lnSpc>
            </a:pPr>
            <a:r>
              <a:rPr lang="en-ZA" sz="1400" i="0" u="none" strike="noStrike" dirty="0">
                <a:solidFill>
                  <a:srgbClr val="000000"/>
                </a:solidFill>
                <a:effectLst/>
                <a:latin typeface="Arial" panose="020B0604020202020204" pitchFamily="34" charset="0"/>
              </a:rPr>
              <a:t>Speaker and audience reflections and </a:t>
            </a:r>
            <a:r>
              <a:rPr lang="en-ZA" sz="1400" i="0" u="none" strike="noStrike" dirty="0" err="1">
                <a:solidFill>
                  <a:srgbClr val="000000"/>
                </a:solidFill>
                <a:effectLst/>
                <a:latin typeface="Arial" panose="020B0604020202020204" pitchFamily="34" charset="0"/>
              </a:rPr>
              <a:t>QnA</a:t>
            </a: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endParaRPr lang="en-ZA" dirty="0">
              <a:effectLst/>
            </a:endParaRPr>
          </a:p>
          <a:p>
            <a:pPr>
              <a:lnSpc>
                <a:spcPct val="150000"/>
              </a:lnSpc>
            </a:pPr>
            <a:br>
              <a:rPr lang="en-ZA" dirty="0"/>
            </a:br>
            <a:endParaRPr lang="en-US" dirty="0"/>
          </a:p>
        </p:txBody>
      </p:sp>
    </p:spTree>
    <p:extLst>
      <p:ext uri="{BB962C8B-B14F-4D97-AF65-F5344CB8AC3E}">
        <p14:creationId xmlns:p14="http://schemas.microsoft.com/office/powerpoint/2010/main" val="2843095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C0DCF1-5FC8-B7A6-FBC3-F0A8DF1565C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335" r="7335"/>
          <a:stretch/>
        </p:blipFill>
        <p:spPr>
          <a:xfrm>
            <a:off x="-1" y="0"/>
            <a:ext cx="9144001" cy="5143500"/>
          </a:xfrm>
          <a:prstGeom prst="rect">
            <a:avLst/>
          </a:prstGeom>
        </p:spPr>
      </p:pic>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50</a:t>
            </a:fld>
            <a:endParaRPr lang="en-GB" kern="1200">
              <a:ea typeface="+mn-ea"/>
              <a:cs typeface="+mn-cs"/>
            </a:endParaRPr>
          </a:p>
        </p:txBody>
      </p:sp>
      <p:sp>
        <p:nvSpPr>
          <p:cNvPr id="3" name="Oval 2">
            <a:extLst>
              <a:ext uri="{FF2B5EF4-FFF2-40B4-BE49-F238E27FC236}">
                <a16:creationId xmlns:a16="http://schemas.microsoft.com/office/drawing/2014/main" id="{3130EB39-6BD3-5073-CAEB-5ACDE9B2B157}"/>
              </a:ext>
            </a:extLst>
          </p:cNvPr>
          <p:cNvSpPr/>
          <p:nvPr/>
        </p:nvSpPr>
        <p:spPr>
          <a:xfrm>
            <a:off x="4572000" y="2080845"/>
            <a:ext cx="1341217" cy="25109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sp>
        <p:nvSpPr>
          <p:cNvPr id="15" name="Oval 14">
            <a:extLst>
              <a:ext uri="{FF2B5EF4-FFF2-40B4-BE49-F238E27FC236}">
                <a16:creationId xmlns:a16="http://schemas.microsoft.com/office/drawing/2014/main" id="{7E4986B4-E5B4-E7B4-CCD5-3E14FE82F48A}"/>
              </a:ext>
            </a:extLst>
          </p:cNvPr>
          <p:cNvSpPr/>
          <p:nvPr/>
        </p:nvSpPr>
        <p:spPr>
          <a:xfrm>
            <a:off x="990360" y="975165"/>
            <a:ext cx="425369" cy="27779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16" name="Straight Arrow Connector 15">
            <a:extLst>
              <a:ext uri="{FF2B5EF4-FFF2-40B4-BE49-F238E27FC236}">
                <a16:creationId xmlns:a16="http://schemas.microsoft.com/office/drawing/2014/main" id="{ADD4454C-943F-05AB-2BCC-EBBE4382E78D}"/>
              </a:ext>
            </a:extLst>
          </p:cNvPr>
          <p:cNvCxnSpPr/>
          <p:nvPr/>
        </p:nvCxnSpPr>
        <p:spPr>
          <a:xfrm>
            <a:off x="1203044" y="445866"/>
            <a:ext cx="0" cy="43405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56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6DE309-9E04-25CE-B1CB-662236F4F45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5150531"/>
          </a:xfrm>
          <a:prstGeom prst="rect">
            <a:avLst/>
          </a:prstGeom>
        </p:spPr>
      </p:pic>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51</a:t>
            </a:fld>
            <a:endParaRPr lang="en-GB" kern="1200">
              <a:ea typeface="+mn-ea"/>
              <a:cs typeface="+mn-cs"/>
            </a:endParaRPr>
          </a:p>
        </p:txBody>
      </p:sp>
      <p:sp>
        <p:nvSpPr>
          <p:cNvPr id="3" name="Right Brace 2">
            <a:extLst>
              <a:ext uri="{FF2B5EF4-FFF2-40B4-BE49-F238E27FC236}">
                <a16:creationId xmlns:a16="http://schemas.microsoft.com/office/drawing/2014/main" id="{04E39515-753C-748C-CCF7-FBE6AA4B485E}"/>
              </a:ext>
            </a:extLst>
          </p:cNvPr>
          <p:cNvSpPr/>
          <p:nvPr/>
        </p:nvSpPr>
        <p:spPr>
          <a:xfrm>
            <a:off x="7096487" y="1216428"/>
            <a:ext cx="341160" cy="3090440"/>
          </a:xfrm>
          <a:prstGeom prst="rightBrace">
            <a:avLst>
              <a:gd name="adj1" fmla="val 110115"/>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GB" sz="1350" kern="1200">
              <a:solidFill>
                <a:srgbClr val="230050"/>
              </a:solidFill>
              <a:latin typeface="Arial" panose="020B0604020202020204"/>
            </a:endParaRPr>
          </a:p>
        </p:txBody>
      </p:sp>
      <p:sp>
        <p:nvSpPr>
          <p:cNvPr id="7" name="Oval 6">
            <a:extLst>
              <a:ext uri="{FF2B5EF4-FFF2-40B4-BE49-F238E27FC236}">
                <a16:creationId xmlns:a16="http://schemas.microsoft.com/office/drawing/2014/main" id="{5F10E0BE-6742-EE81-A737-344F57797102}"/>
              </a:ext>
            </a:extLst>
          </p:cNvPr>
          <p:cNvSpPr/>
          <p:nvPr/>
        </p:nvSpPr>
        <p:spPr>
          <a:xfrm>
            <a:off x="2304795" y="585728"/>
            <a:ext cx="391971" cy="223898"/>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8" name="Straight Arrow Connector 7">
            <a:extLst>
              <a:ext uri="{FF2B5EF4-FFF2-40B4-BE49-F238E27FC236}">
                <a16:creationId xmlns:a16="http://schemas.microsoft.com/office/drawing/2014/main" id="{8274A321-991A-03C4-F905-AC4D524AAA53}"/>
              </a:ext>
            </a:extLst>
          </p:cNvPr>
          <p:cNvCxnSpPr>
            <a:cxnSpLocks/>
          </p:cNvCxnSpPr>
          <p:nvPr/>
        </p:nvCxnSpPr>
        <p:spPr>
          <a:xfrm>
            <a:off x="2507999" y="150591"/>
            <a:ext cx="0" cy="34984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B9B3F9-22F0-D3DF-9CEC-18FAB2724589}"/>
              </a:ext>
            </a:extLst>
          </p:cNvPr>
          <p:cNvSpPr/>
          <p:nvPr/>
        </p:nvSpPr>
        <p:spPr>
          <a:xfrm>
            <a:off x="5748037" y="1233789"/>
            <a:ext cx="786114" cy="265012"/>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13" name="Straight Arrow Connector 12">
            <a:extLst>
              <a:ext uri="{FF2B5EF4-FFF2-40B4-BE49-F238E27FC236}">
                <a16:creationId xmlns:a16="http://schemas.microsoft.com/office/drawing/2014/main" id="{44D3DD4A-6811-8263-309C-E783D5011EED}"/>
              </a:ext>
            </a:extLst>
          </p:cNvPr>
          <p:cNvCxnSpPr>
            <a:cxnSpLocks/>
          </p:cNvCxnSpPr>
          <p:nvPr/>
        </p:nvCxnSpPr>
        <p:spPr>
          <a:xfrm>
            <a:off x="1619251" y="4378674"/>
            <a:ext cx="412499"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85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14DD-C288-0635-1DA9-210D3878FBC2}"/>
              </a:ext>
            </a:extLst>
          </p:cNvPr>
          <p:cNvSpPr>
            <a:spLocks noGrp="1"/>
          </p:cNvSpPr>
          <p:nvPr>
            <p:ph type="title"/>
          </p:nvPr>
        </p:nvSpPr>
        <p:spPr>
          <a:xfrm>
            <a:off x="367904" y="1067396"/>
            <a:ext cx="4393191" cy="540000"/>
          </a:xfrm>
        </p:spPr>
        <p:txBody>
          <a:bodyPr/>
          <a:lstStyle/>
          <a:p>
            <a:r>
              <a:rPr lang="en-GB" sz="1800" dirty="0"/>
              <a:t>ILO Care Policy Investment Simulator </a:t>
            </a:r>
          </a:p>
        </p:txBody>
      </p:sp>
      <p:sp>
        <p:nvSpPr>
          <p:cNvPr id="3" name="Content Placeholder 2">
            <a:extLst>
              <a:ext uri="{FF2B5EF4-FFF2-40B4-BE49-F238E27FC236}">
                <a16:creationId xmlns:a16="http://schemas.microsoft.com/office/drawing/2014/main" id="{001CB26F-64AD-8073-44D2-FF7EC304D1AC}"/>
              </a:ext>
            </a:extLst>
          </p:cNvPr>
          <p:cNvSpPr>
            <a:spLocks noGrp="1"/>
          </p:cNvSpPr>
          <p:nvPr>
            <p:ph idx="1"/>
          </p:nvPr>
        </p:nvSpPr>
        <p:spPr>
          <a:xfrm>
            <a:off x="332735" y="1527858"/>
            <a:ext cx="4302926" cy="3090119"/>
          </a:xfrm>
        </p:spPr>
        <p:txBody>
          <a:bodyPr>
            <a:normAutofit lnSpcReduction="10000"/>
          </a:bodyPr>
          <a:lstStyle/>
          <a:p>
            <a:pPr marL="214313" indent="-214313">
              <a:spcBef>
                <a:spcPts val="450"/>
              </a:spcBef>
              <a:spcAft>
                <a:spcPts val="0"/>
              </a:spcAft>
              <a:buClr>
                <a:schemeClr val="accent2"/>
              </a:buClr>
              <a:buFont typeface="Arial" panose="020B0604020202020204" pitchFamily="34" charset="0"/>
              <a:buChar char="•"/>
            </a:pPr>
            <a:r>
              <a:rPr lang="en-GB" sz="1500" dirty="0">
                <a:solidFill>
                  <a:schemeClr val="tx1"/>
                </a:solidFill>
              </a:rPr>
              <a:t>82 countries: </a:t>
            </a:r>
            <a:r>
              <a:rPr lang="en-GB" sz="1500" b="0" dirty="0">
                <a:solidFill>
                  <a:schemeClr val="tx1"/>
                </a:solidFill>
              </a:rPr>
              <a:t>14 in Africa, 9 in the Americas, 1 Arab State, 22 in the Asian and the Pacific region and 36 European and Central Asian countries</a:t>
            </a:r>
          </a:p>
          <a:p>
            <a:pPr marL="214313" indent="-214313">
              <a:spcBef>
                <a:spcPts val="450"/>
              </a:spcBef>
              <a:spcAft>
                <a:spcPts val="0"/>
              </a:spcAft>
              <a:buClr>
                <a:schemeClr val="accent2"/>
              </a:buClr>
              <a:buFont typeface="Arial" panose="020B0604020202020204" pitchFamily="34" charset="0"/>
              <a:buChar char="•"/>
            </a:pPr>
            <a:r>
              <a:rPr lang="en-GB" sz="1500" dirty="0">
                <a:solidFill>
                  <a:schemeClr val="tx1"/>
                </a:solidFill>
              </a:rPr>
              <a:t>4 care policies: </a:t>
            </a:r>
            <a:r>
              <a:rPr lang="en-GB" sz="1500" b="0" dirty="0">
                <a:solidFill>
                  <a:schemeClr val="tx1"/>
                </a:solidFill>
              </a:rPr>
              <a:t>childcare-related paid leave, breastfeeding breaks, early childhood care and education, and long-term care</a:t>
            </a:r>
          </a:p>
          <a:p>
            <a:pPr marL="214313" indent="-214313">
              <a:spcBef>
                <a:spcPts val="450"/>
              </a:spcBef>
              <a:spcAft>
                <a:spcPts val="0"/>
              </a:spcAft>
              <a:buClr>
                <a:schemeClr val="accent2"/>
              </a:buClr>
              <a:buFont typeface="Arial" panose="020B0604020202020204" pitchFamily="34" charset="0"/>
              <a:buChar char="•"/>
            </a:pPr>
            <a:r>
              <a:rPr lang="en-GB" sz="1500" dirty="0">
                <a:solidFill>
                  <a:schemeClr val="tx1"/>
                </a:solidFill>
              </a:rPr>
              <a:t>5 key results</a:t>
            </a:r>
            <a:r>
              <a:rPr lang="en-GB" sz="1500" b="0" dirty="0">
                <a:solidFill>
                  <a:schemeClr val="tx1"/>
                </a:solidFill>
              </a:rPr>
              <a:t>:</a:t>
            </a:r>
            <a:endParaRPr lang="en-US" sz="1575" dirty="0"/>
          </a:p>
          <a:p>
            <a:pPr marL="482204" indent="-214313">
              <a:spcBef>
                <a:spcPts val="0"/>
              </a:spcBef>
              <a:spcAft>
                <a:spcPts val="0"/>
              </a:spcAft>
              <a:buFont typeface="Arial" panose="020B0604020202020204" pitchFamily="34" charset="0"/>
              <a:buChar char="•"/>
              <a:defRPr/>
            </a:pPr>
            <a:r>
              <a:rPr lang="en-US" sz="1200" b="0" dirty="0">
                <a:solidFill>
                  <a:srgbClr val="230050"/>
                </a:solidFill>
                <a:latin typeface="Arial"/>
                <a:ea typeface="Calibri" panose="020F0502020204030204" pitchFamily="34" charset="0"/>
                <a:cs typeface="Arial" panose="020B0604020202020204" pitchFamily="34" charset="0"/>
              </a:rPr>
              <a:t>public investment requirements;</a:t>
            </a:r>
          </a:p>
          <a:p>
            <a:pPr marL="482204" indent="-214313">
              <a:spcBef>
                <a:spcPts val="0"/>
              </a:spcBef>
              <a:spcAft>
                <a:spcPts val="0"/>
              </a:spcAft>
              <a:buFont typeface="Arial" panose="020B0604020202020204" pitchFamily="34" charset="0"/>
              <a:buChar char="•"/>
              <a:defRPr/>
            </a:pPr>
            <a:r>
              <a:rPr lang="en-US" sz="1200" b="0" dirty="0">
                <a:solidFill>
                  <a:srgbClr val="230050"/>
                </a:solidFill>
                <a:latin typeface="Arial"/>
                <a:ea typeface="Calibri" panose="020F0502020204030204" pitchFamily="34" charset="0"/>
                <a:cs typeface="Arial" panose="020B0604020202020204" pitchFamily="34" charset="0"/>
              </a:rPr>
              <a:t>job generation;</a:t>
            </a:r>
          </a:p>
          <a:p>
            <a:pPr marL="482204" indent="-214313">
              <a:spcBef>
                <a:spcPts val="0"/>
              </a:spcBef>
              <a:spcAft>
                <a:spcPts val="0"/>
              </a:spcAft>
              <a:buFont typeface="Arial" panose="020B0604020202020204" pitchFamily="34" charset="0"/>
              <a:buChar char="•"/>
              <a:defRPr/>
            </a:pPr>
            <a:r>
              <a:rPr lang="en-US" sz="1200" b="0" dirty="0">
                <a:solidFill>
                  <a:srgbClr val="230050"/>
                </a:solidFill>
                <a:latin typeface="Arial"/>
                <a:ea typeface="Calibri" panose="020F0502020204030204" pitchFamily="34" charset="0"/>
                <a:cs typeface="Arial" panose="020B0604020202020204" pitchFamily="34" charset="0"/>
              </a:rPr>
              <a:t>reduction in gender employment gaps;</a:t>
            </a:r>
          </a:p>
          <a:p>
            <a:pPr marL="482204" indent="-214313">
              <a:spcBef>
                <a:spcPts val="0"/>
              </a:spcBef>
              <a:spcAft>
                <a:spcPts val="0"/>
              </a:spcAft>
              <a:buFont typeface="Arial" panose="020B0604020202020204" pitchFamily="34" charset="0"/>
              <a:buChar char="•"/>
              <a:defRPr/>
            </a:pPr>
            <a:r>
              <a:rPr lang="en-US" sz="1200" b="0" dirty="0">
                <a:solidFill>
                  <a:srgbClr val="230050"/>
                </a:solidFill>
                <a:latin typeface="Arial"/>
                <a:ea typeface="Calibri" panose="020F0502020204030204" pitchFamily="34" charset="0"/>
                <a:cs typeface="Arial" panose="020B0604020202020204" pitchFamily="34" charset="0"/>
              </a:rPr>
              <a:t>reduction in gender earning gaps;</a:t>
            </a:r>
          </a:p>
          <a:p>
            <a:pPr marL="482204" indent="-214313">
              <a:spcBef>
                <a:spcPts val="0"/>
              </a:spcBef>
              <a:spcAft>
                <a:spcPts val="0"/>
              </a:spcAft>
              <a:buFont typeface="Arial" panose="020B0604020202020204" pitchFamily="34" charset="0"/>
              <a:buChar char="•"/>
              <a:defRPr/>
            </a:pPr>
            <a:r>
              <a:rPr lang="en-US" sz="1200" b="0" dirty="0">
                <a:solidFill>
                  <a:srgbClr val="230050"/>
                </a:solidFill>
                <a:latin typeface="Arial"/>
                <a:ea typeface="Calibri" panose="020F0502020204030204" pitchFamily="34" charset="0"/>
                <a:cs typeface="Arial" panose="020B0604020202020204" pitchFamily="34" charset="0"/>
              </a:rPr>
              <a:t>return on investments.</a:t>
            </a:r>
          </a:p>
          <a:p>
            <a:pPr lvl="2">
              <a:buClr>
                <a:srgbClr val="FA3C4B"/>
              </a:buClr>
              <a:defRPr/>
            </a:pPr>
            <a:r>
              <a:rPr lang="en-GB" sz="1200" dirty="0">
                <a:solidFill>
                  <a:srgbClr val="230050"/>
                </a:solidFill>
                <a:latin typeface="Arial" panose="020B0604020202020204"/>
              </a:rPr>
              <a:t>Possibility to </a:t>
            </a:r>
            <a:r>
              <a:rPr lang="en-GB" sz="1200" b="1" dirty="0">
                <a:solidFill>
                  <a:srgbClr val="230050"/>
                </a:solidFill>
                <a:latin typeface="Arial" panose="020B0604020202020204"/>
              </a:rPr>
              <a:t>modify parameters</a:t>
            </a:r>
            <a:r>
              <a:rPr lang="en-GB" sz="1200" dirty="0">
                <a:solidFill>
                  <a:srgbClr val="230050"/>
                </a:solidFill>
                <a:latin typeface="Arial" panose="020B0604020202020204"/>
              </a:rPr>
              <a:t>, </a:t>
            </a:r>
            <a:r>
              <a:rPr lang="en-GB" sz="1200" b="1" dirty="0">
                <a:solidFill>
                  <a:srgbClr val="230050"/>
                </a:solidFill>
                <a:latin typeface="Arial" panose="020B0604020202020204"/>
              </a:rPr>
              <a:t>compare</a:t>
            </a:r>
            <a:r>
              <a:rPr lang="en-GB" sz="1200" dirty="0">
                <a:solidFill>
                  <a:srgbClr val="230050"/>
                </a:solidFill>
                <a:latin typeface="Arial" panose="020B0604020202020204"/>
              </a:rPr>
              <a:t> between </a:t>
            </a:r>
            <a:r>
              <a:rPr lang="en-GB" sz="1200" b="1" dirty="0">
                <a:solidFill>
                  <a:srgbClr val="230050"/>
                </a:solidFill>
                <a:latin typeface="Arial" panose="020B0604020202020204"/>
              </a:rPr>
              <a:t>scenarios</a:t>
            </a:r>
            <a:r>
              <a:rPr lang="en-GB" sz="1200" dirty="0">
                <a:solidFill>
                  <a:srgbClr val="230050"/>
                </a:solidFill>
                <a:latin typeface="Arial" panose="020B0604020202020204"/>
              </a:rPr>
              <a:t> and </a:t>
            </a:r>
            <a:r>
              <a:rPr lang="en-GB" sz="1200" b="1" dirty="0">
                <a:solidFill>
                  <a:srgbClr val="230050"/>
                </a:solidFill>
                <a:latin typeface="Arial" panose="020B0604020202020204"/>
              </a:rPr>
              <a:t>countries</a:t>
            </a:r>
            <a:r>
              <a:rPr lang="en-GB" sz="1200" dirty="0">
                <a:solidFill>
                  <a:srgbClr val="230050"/>
                </a:solidFill>
                <a:latin typeface="Arial" panose="020B0604020202020204"/>
              </a:rPr>
              <a:t> to export the results</a:t>
            </a:r>
          </a:p>
        </p:txBody>
      </p:sp>
      <p:sp>
        <p:nvSpPr>
          <p:cNvPr id="4" name="Date Placeholder 3">
            <a:extLst>
              <a:ext uri="{FF2B5EF4-FFF2-40B4-BE49-F238E27FC236}">
                <a16:creationId xmlns:a16="http://schemas.microsoft.com/office/drawing/2014/main" id="{E12C688D-8CCF-088E-5758-09EFEFDF37FF}"/>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34CF46F0-57DC-3EF3-62D8-A6E435AB1FCD}"/>
              </a:ext>
            </a:extLst>
          </p:cNvPr>
          <p:cNvSpPr>
            <a:spLocks noGrp="1"/>
          </p:cNvSpPr>
          <p:nvPr>
            <p:ph type="ftr" sz="quarter" idx="11"/>
          </p:nvPr>
        </p:nvSpPr>
        <p:spPr/>
        <p:txBody>
          <a:bodyPr/>
          <a:lstStyle/>
          <a:p>
            <a:pPr defTabSz="685800">
              <a:buClrTx/>
            </a:pPr>
            <a:r>
              <a:rPr lang="en-GB" kern="1200">
                <a:solidFill>
                  <a:srgbClr val="230050"/>
                </a:solidFill>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601E99FB-849E-CAAB-D1EA-DED177CD95E5}"/>
              </a:ext>
            </a:extLst>
          </p:cNvPr>
          <p:cNvSpPr>
            <a:spLocks noGrp="1"/>
          </p:cNvSpPr>
          <p:nvPr>
            <p:ph type="sldNum" sz="quarter" idx="12"/>
          </p:nvPr>
        </p:nvSpPr>
        <p:spPr/>
        <p:txBody>
          <a:bodyPr/>
          <a:lstStyle/>
          <a:p>
            <a:pPr defTabSz="685800">
              <a:buClrTx/>
            </a:pPr>
            <a:fld id="{856227C0-AD57-4F9B-BAE3-EEFB0D0EE427}" type="slidenum">
              <a:rPr lang="en-GB" kern="1200">
                <a:solidFill>
                  <a:srgbClr val="1E2DBE"/>
                </a:solidFill>
                <a:ea typeface="+mn-ea"/>
                <a:cs typeface="+mn-cs"/>
              </a:rPr>
              <a:pPr defTabSz="685800">
                <a:buClrTx/>
              </a:pPr>
              <a:t>52</a:t>
            </a:fld>
            <a:endParaRPr lang="en-GB" kern="1200">
              <a:solidFill>
                <a:srgbClr val="1E2DBE"/>
              </a:solidFill>
              <a:ea typeface="+mn-ea"/>
              <a:cs typeface="+mn-cs"/>
            </a:endParaRPr>
          </a:p>
        </p:txBody>
      </p:sp>
      <p:pic>
        <p:nvPicPr>
          <p:cNvPr id="7" name="Picture 6" descr="Qr code&#10;&#10;Description automatically generated">
            <a:hlinkClick r:id="rId3"/>
            <a:extLst>
              <a:ext uri="{FF2B5EF4-FFF2-40B4-BE49-F238E27FC236}">
                <a16:creationId xmlns:a16="http://schemas.microsoft.com/office/drawing/2014/main" id="{9FE581CC-B75E-7B34-B193-D7F45F75E7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2580" y="49768"/>
            <a:ext cx="3361802" cy="5043964"/>
          </a:xfrm>
          <a:prstGeom prst="rect">
            <a:avLst/>
          </a:prstGeom>
        </p:spPr>
      </p:pic>
    </p:spTree>
    <p:extLst>
      <p:ext uri="{BB962C8B-B14F-4D97-AF65-F5344CB8AC3E}">
        <p14:creationId xmlns:p14="http://schemas.microsoft.com/office/powerpoint/2010/main" val="221675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624F87-2EC8-B992-707D-740CEBE0AD84}"/>
              </a:ext>
            </a:extLst>
          </p:cNvPr>
          <p:cNvSpPr>
            <a:spLocks noGrp="1"/>
          </p:cNvSpPr>
          <p:nvPr>
            <p:ph type="title"/>
          </p:nvPr>
        </p:nvSpPr>
        <p:spPr>
          <a:xfrm>
            <a:off x="367904" y="990602"/>
            <a:ext cx="8408193" cy="540000"/>
          </a:xfrm>
        </p:spPr>
        <p:txBody>
          <a:bodyPr vert="horz" lIns="0" tIns="0" rIns="0" bIns="0" rtlCol="0" anchor="t" anchorCtr="0">
            <a:normAutofit/>
          </a:bodyPr>
          <a:lstStyle/>
          <a:p>
            <a:r>
              <a:rPr lang="en-GB" dirty="0"/>
              <a:t>The tool enables users to build their idea care policy package</a:t>
            </a:r>
          </a:p>
        </p:txBody>
      </p:sp>
      <p:sp>
        <p:nvSpPr>
          <p:cNvPr id="5" name="Footer Placeholder 4">
            <a:extLst>
              <a:ext uri="{FF2B5EF4-FFF2-40B4-BE49-F238E27FC236}">
                <a16:creationId xmlns:a16="http://schemas.microsoft.com/office/drawing/2014/main" id="{D050E93B-1CD0-9982-8493-166125E4E613}"/>
              </a:ext>
            </a:extLst>
          </p:cNvPr>
          <p:cNvSpPr>
            <a:spLocks noGrp="1"/>
          </p:cNvSpPr>
          <p:nvPr>
            <p:ph type="ftr" sz="quarter" idx="11"/>
          </p:nvPr>
        </p:nvSpPr>
        <p:spPr>
          <a:xfrm>
            <a:off x="367903" y="4752977"/>
            <a:ext cx="4204097" cy="135000"/>
          </a:xfrm>
        </p:spPr>
        <p:txBody>
          <a:bodyPr vert="horz" lIns="0" tIns="0" rIns="0" bIns="0" rtlCol="0" anchor="t" anchorCtr="0">
            <a:normAutofit/>
          </a:bodyPr>
          <a:lstStyle/>
          <a:p>
            <a:pPr defTabSz="685800">
              <a:spcAft>
                <a:spcPts val="450"/>
              </a:spcAft>
              <a:buClrTx/>
            </a:pPr>
            <a:r>
              <a:rPr lang="en-GB" kern="1200">
                <a:solidFill>
                  <a:srgbClr val="230050"/>
                </a:solidFill>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D31124C1-949F-6D3C-418F-20A309535A06}"/>
              </a:ext>
            </a:extLst>
          </p:cNvPr>
          <p:cNvSpPr>
            <a:spLocks noGrp="1"/>
          </p:cNvSpPr>
          <p:nvPr>
            <p:ph type="sldNum" sz="quarter" idx="12"/>
          </p:nvPr>
        </p:nvSpPr>
        <p:spPr>
          <a:xfrm>
            <a:off x="8371097" y="324000"/>
            <a:ext cx="405000" cy="216000"/>
          </a:xfrm>
        </p:spPr>
        <p:txBody>
          <a:bodyPr vert="horz" lIns="0" tIns="0" rIns="0" bIns="0" rtlCol="0" anchor="t" anchorCtr="0">
            <a:normAutofit/>
          </a:bodyPr>
          <a:lstStyle/>
          <a:p>
            <a:pPr defTabSz="685800">
              <a:spcAft>
                <a:spcPts val="450"/>
              </a:spcAft>
              <a:buClrTx/>
            </a:pPr>
            <a:fld id="{856227C0-AD57-4F9B-BAE3-EEFB0D0EE427}" type="slidenum">
              <a:rPr lang="en-GB" kern="1200">
                <a:solidFill>
                  <a:srgbClr val="1E2DBE"/>
                </a:solidFill>
                <a:ea typeface="+mn-ea"/>
                <a:cs typeface="+mn-cs"/>
              </a:rPr>
              <a:pPr defTabSz="685800">
                <a:spcAft>
                  <a:spcPts val="450"/>
                </a:spcAft>
                <a:buClrTx/>
              </a:pPr>
              <a:t>53</a:t>
            </a:fld>
            <a:endParaRPr lang="en-GB" kern="1200">
              <a:solidFill>
                <a:srgbClr val="1E2DBE"/>
              </a:solidFill>
              <a:ea typeface="+mn-ea"/>
              <a:cs typeface="+mn-cs"/>
            </a:endParaRPr>
          </a:p>
        </p:txBody>
      </p:sp>
      <p:sp>
        <p:nvSpPr>
          <p:cNvPr id="4" name="Date Placeholder 3">
            <a:extLst>
              <a:ext uri="{FF2B5EF4-FFF2-40B4-BE49-F238E27FC236}">
                <a16:creationId xmlns:a16="http://schemas.microsoft.com/office/drawing/2014/main" id="{6C6EF46C-B33B-31D6-9094-904849A8B2F9}"/>
              </a:ext>
            </a:extLst>
          </p:cNvPr>
          <p:cNvSpPr>
            <a:spLocks noGrp="1"/>
          </p:cNvSpPr>
          <p:nvPr>
            <p:ph type="dt" sz="half" idx="10"/>
          </p:nvPr>
        </p:nvSpPr>
        <p:spPr/>
        <p:txBody>
          <a:bodyPr/>
          <a:lstStyle/>
          <a:p>
            <a:pPr defTabSz="685800">
              <a:spcAft>
                <a:spcPts val="450"/>
              </a:spcAft>
              <a:buClrTx/>
            </a:pPr>
            <a:r>
              <a:rPr lang="en-GB" kern="1200">
                <a:ea typeface="+mn-ea"/>
                <a:cs typeface="+mn-cs"/>
              </a:rPr>
              <a:t>Date: Monday / 01 / October / 2019</a:t>
            </a:r>
          </a:p>
        </p:txBody>
      </p:sp>
      <p:graphicFrame>
        <p:nvGraphicFramePr>
          <p:cNvPr id="28" name="Content Placeholder 8">
            <a:extLst>
              <a:ext uri="{FF2B5EF4-FFF2-40B4-BE49-F238E27FC236}">
                <a16:creationId xmlns:a16="http://schemas.microsoft.com/office/drawing/2014/main" id="{3E39EDC5-9B89-7E54-6951-D42610CB10A6}"/>
              </a:ext>
            </a:extLst>
          </p:cNvPr>
          <p:cNvGraphicFramePr>
            <a:graphicFrameLocks noGrp="1"/>
          </p:cNvGraphicFramePr>
          <p:nvPr>
            <p:ph sz="half" idx="2"/>
          </p:nvPr>
        </p:nvGraphicFramePr>
        <p:xfrm>
          <a:off x="386861" y="1565326"/>
          <a:ext cx="8408192" cy="1367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Content Placeholder 8">
            <a:extLst>
              <a:ext uri="{FF2B5EF4-FFF2-40B4-BE49-F238E27FC236}">
                <a16:creationId xmlns:a16="http://schemas.microsoft.com/office/drawing/2014/main" id="{229FF270-0FF0-6A1C-8FB9-4F0623DE6086}"/>
              </a:ext>
            </a:extLst>
          </p:cNvPr>
          <p:cNvGraphicFramePr>
            <a:graphicFrameLocks/>
          </p:cNvGraphicFramePr>
          <p:nvPr/>
        </p:nvGraphicFramePr>
        <p:xfrm>
          <a:off x="386861" y="3110866"/>
          <a:ext cx="8408192" cy="14290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47950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54</a:t>
            </a:fld>
            <a:endParaRPr lang="en-GB" kern="1200">
              <a:ea typeface="+mn-ea"/>
              <a:cs typeface="+mn-cs"/>
            </a:endParaRPr>
          </a:p>
        </p:txBody>
      </p:sp>
      <p:pic>
        <p:nvPicPr>
          <p:cNvPr id="7" name="Picture 6">
            <a:extLst>
              <a:ext uri="{FF2B5EF4-FFF2-40B4-BE49-F238E27FC236}">
                <a16:creationId xmlns:a16="http://schemas.microsoft.com/office/drawing/2014/main" id="{1240DC12-9C81-0ED3-C272-2983F999490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7031"/>
            <a:ext cx="9144000" cy="5143500"/>
          </a:xfrm>
          <a:prstGeom prst="rect">
            <a:avLst/>
          </a:prstGeom>
        </p:spPr>
      </p:pic>
      <p:cxnSp>
        <p:nvCxnSpPr>
          <p:cNvPr id="8" name="Straight Arrow Connector 7">
            <a:extLst>
              <a:ext uri="{FF2B5EF4-FFF2-40B4-BE49-F238E27FC236}">
                <a16:creationId xmlns:a16="http://schemas.microsoft.com/office/drawing/2014/main" id="{06218BFB-FABF-8F6C-7F37-4167BBA5ADF8}"/>
              </a:ext>
            </a:extLst>
          </p:cNvPr>
          <p:cNvCxnSpPr>
            <a:cxnSpLocks/>
          </p:cNvCxnSpPr>
          <p:nvPr/>
        </p:nvCxnSpPr>
        <p:spPr>
          <a:xfrm>
            <a:off x="243067" y="3246698"/>
            <a:ext cx="572948"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DD700EF-285C-A3C0-79A6-060A0705B4D7}"/>
              </a:ext>
            </a:extLst>
          </p:cNvPr>
          <p:cNvSpPr/>
          <p:nvPr/>
        </p:nvSpPr>
        <p:spPr>
          <a:xfrm>
            <a:off x="1687978" y="899291"/>
            <a:ext cx="1741022" cy="366773"/>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11" name="Straight Arrow Connector 10">
            <a:extLst>
              <a:ext uri="{FF2B5EF4-FFF2-40B4-BE49-F238E27FC236}">
                <a16:creationId xmlns:a16="http://schemas.microsoft.com/office/drawing/2014/main" id="{147B59C1-65CB-2933-E1EA-31CF087EA216}"/>
              </a:ext>
            </a:extLst>
          </p:cNvPr>
          <p:cNvCxnSpPr/>
          <p:nvPr/>
        </p:nvCxnSpPr>
        <p:spPr>
          <a:xfrm>
            <a:off x="2498007" y="350616"/>
            <a:ext cx="0" cy="43405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650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55</a:t>
            </a:fld>
            <a:endParaRPr lang="en-GB" kern="1200">
              <a:ea typeface="+mn-ea"/>
              <a:cs typeface="+mn-cs"/>
            </a:endParaRPr>
          </a:p>
        </p:txBody>
      </p:sp>
      <p:pic>
        <p:nvPicPr>
          <p:cNvPr id="11" name="Picture 10">
            <a:extLst>
              <a:ext uri="{FF2B5EF4-FFF2-40B4-BE49-F238E27FC236}">
                <a16:creationId xmlns:a16="http://schemas.microsoft.com/office/drawing/2014/main" id="{3450F6D7-815D-5350-4F6A-A97839B64B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675" y="1"/>
            <a:ext cx="9210675" cy="5143500"/>
          </a:xfrm>
          <a:prstGeom prst="rect">
            <a:avLst/>
          </a:prstGeom>
        </p:spPr>
      </p:pic>
      <p:cxnSp>
        <p:nvCxnSpPr>
          <p:cNvPr id="12" name="Straight Arrow Connector 11">
            <a:extLst>
              <a:ext uri="{FF2B5EF4-FFF2-40B4-BE49-F238E27FC236}">
                <a16:creationId xmlns:a16="http://schemas.microsoft.com/office/drawing/2014/main" id="{5856D3CF-61E4-6376-51E8-BD44525B565D}"/>
              </a:ext>
            </a:extLst>
          </p:cNvPr>
          <p:cNvCxnSpPr>
            <a:cxnSpLocks/>
          </p:cNvCxnSpPr>
          <p:nvPr/>
        </p:nvCxnSpPr>
        <p:spPr>
          <a:xfrm>
            <a:off x="1500367" y="3303848"/>
            <a:ext cx="572948"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72A102-C345-6171-8918-98DAE4EC91F5}"/>
              </a:ext>
            </a:extLst>
          </p:cNvPr>
          <p:cNvCxnSpPr>
            <a:cxnSpLocks/>
          </p:cNvCxnSpPr>
          <p:nvPr/>
        </p:nvCxnSpPr>
        <p:spPr>
          <a:xfrm>
            <a:off x="1500367" y="3561023"/>
            <a:ext cx="572948"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FC0F9C9-BA4E-7797-2C30-CD327B9FFC8C}"/>
              </a:ext>
            </a:extLst>
          </p:cNvPr>
          <p:cNvCxnSpPr>
            <a:cxnSpLocks/>
          </p:cNvCxnSpPr>
          <p:nvPr/>
        </p:nvCxnSpPr>
        <p:spPr>
          <a:xfrm>
            <a:off x="1500367" y="3808673"/>
            <a:ext cx="572948"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ABA8DF9-80BB-B778-B3C5-1BA7877C454C}"/>
              </a:ext>
            </a:extLst>
          </p:cNvPr>
          <p:cNvSpPr/>
          <p:nvPr/>
        </p:nvSpPr>
        <p:spPr>
          <a:xfrm>
            <a:off x="270195" y="4243020"/>
            <a:ext cx="796606" cy="386130"/>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sp>
        <p:nvSpPr>
          <p:cNvPr id="16" name="Oval 15">
            <a:extLst>
              <a:ext uri="{FF2B5EF4-FFF2-40B4-BE49-F238E27FC236}">
                <a16:creationId xmlns:a16="http://schemas.microsoft.com/office/drawing/2014/main" id="{6D0441ED-E632-84F6-37EC-A233D04E8E7E}"/>
              </a:ext>
            </a:extLst>
          </p:cNvPr>
          <p:cNvSpPr/>
          <p:nvPr/>
        </p:nvSpPr>
        <p:spPr>
          <a:xfrm>
            <a:off x="1202804" y="1017006"/>
            <a:ext cx="1892816" cy="369388"/>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17" name="Straight Arrow Connector 16">
            <a:extLst>
              <a:ext uri="{FF2B5EF4-FFF2-40B4-BE49-F238E27FC236}">
                <a16:creationId xmlns:a16="http://schemas.microsoft.com/office/drawing/2014/main" id="{2E5FFD19-4CAE-A098-1D58-2BAC04938847}"/>
              </a:ext>
            </a:extLst>
          </p:cNvPr>
          <p:cNvCxnSpPr/>
          <p:nvPr/>
        </p:nvCxnSpPr>
        <p:spPr>
          <a:xfrm>
            <a:off x="2174758" y="477856"/>
            <a:ext cx="0" cy="43405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38701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92E889-72EA-55A4-0998-FA160447FE9B}"/>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5" name="Footer Placeholder 4">
            <a:extLst>
              <a:ext uri="{FF2B5EF4-FFF2-40B4-BE49-F238E27FC236}">
                <a16:creationId xmlns:a16="http://schemas.microsoft.com/office/drawing/2014/main" id="{4BCC3E27-852C-1ECA-6B84-10A1DA6E7424}"/>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F18B2662-F762-375C-EA77-DD3708CC7568}"/>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56</a:t>
            </a:fld>
            <a:endParaRPr lang="en-GB" kern="1200">
              <a:ea typeface="+mn-ea"/>
              <a:cs typeface="+mn-cs"/>
            </a:endParaRPr>
          </a:p>
        </p:txBody>
      </p:sp>
      <p:pic>
        <p:nvPicPr>
          <p:cNvPr id="3" name="Picture 2">
            <a:extLst>
              <a:ext uri="{FF2B5EF4-FFF2-40B4-BE49-F238E27FC236}">
                <a16:creationId xmlns:a16="http://schemas.microsoft.com/office/drawing/2014/main" id="{2D3AE4C6-8309-07A1-D9B5-56EB90394B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5150531"/>
          </a:xfrm>
          <a:prstGeom prst="rect">
            <a:avLst/>
          </a:prstGeom>
        </p:spPr>
      </p:pic>
      <p:cxnSp>
        <p:nvCxnSpPr>
          <p:cNvPr id="8" name="Straight Arrow Connector 7">
            <a:extLst>
              <a:ext uri="{FF2B5EF4-FFF2-40B4-BE49-F238E27FC236}">
                <a16:creationId xmlns:a16="http://schemas.microsoft.com/office/drawing/2014/main" id="{EA682217-B5DB-ABB9-CA82-6F6C8B7E05E4}"/>
              </a:ext>
            </a:extLst>
          </p:cNvPr>
          <p:cNvCxnSpPr>
            <a:cxnSpLocks/>
          </p:cNvCxnSpPr>
          <p:nvPr/>
        </p:nvCxnSpPr>
        <p:spPr>
          <a:xfrm flipH="1">
            <a:off x="6450053" y="3237173"/>
            <a:ext cx="46986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1BB1612-B9E0-CA9A-C6D9-98A213871B63}"/>
              </a:ext>
            </a:extLst>
          </p:cNvPr>
          <p:cNvCxnSpPr>
            <a:cxnSpLocks/>
          </p:cNvCxnSpPr>
          <p:nvPr/>
        </p:nvCxnSpPr>
        <p:spPr>
          <a:xfrm>
            <a:off x="1243192" y="4875473"/>
            <a:ext cx="572948"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A59654-402B-5E2A-9B10-110BEAB9B702}"/>
              </a:ext>
            </a:extLst>
          </p:cNvPr>
          <p:cNvCxnSpPr/>
          <p:nvPr/>
        </p:nvCxnSpPr>
        <p:spPr>
          <a:xfrm>
            <a:off x="1781175" y="2638425"/>
            <a:ext cx="246697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A6A84C96-2A12-6275-CB49-02B4DDB49AD0}"/>
              </a:ext>
            </a:extLst>
          </p:cNvPr>
          <p:cNvCxnSpPr/>
          <p:nvPr/>
        </p:nvCxnSpPr>
        <p:spPr>
          <a:xfrm>
            <a:off x="1762125" y="2952750"/>
            <a:ext cx="75438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EB71C468-D74F-5466-D6FE-7121A90CAE13}"/>
              </a:ext>
            </a:extLst>
          </p:cNvPr>
          <p:cNvCxnSpPr/>
          <p:nvPr/>
        </p:nvCxnSpPr>
        <p:spPr>
          <a:xfrm>
            <a:off x="1733550" y="4314825"/>
            <a:ext cx="164592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3C050FA-CD0B-B0F9-1B1D-4FA196D2D4BD}"/>
              </a:ext>
            </a:extLst>
          </p:cNvPr>
          <p:cNvCxnSpPr/>
          <p:nvPr/>
        </p:nvCxnSpPr>
        <p:spPr>
          <a:xfrm>
            <a:off x="1733550" y="4638675"/>
            <a:ext cx="82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8" name="Oval 17">
            <a:extLst>
              <a:ext uri="{FF2B5EF4-FFF2-40B4-BE49-F238E27FC236}">
                <a16:creationId xmlns:a16="http://schemas.microsoft.com/office/drawing/2014/main" id="{729A70FD-7D77-A267-EC4A-E87B874170A8}"/>
              </a:ext>
            </a:extLst>
          </p:cNvPr>
          <p:cNvSpPr/>
          <p:nvPr/>
        </p:nvSpPr>
        <p:spPr>
          <a:xfrm>
            <a:off x="2068978" y="645288"/>
            <a:ext cx="1741022" cy="366773"/>
          </a:xfrm>
          <a:prstGeom prst="ellipse">
            <a:avLst/>
          </a:prstGeom>
          <a:noFill/>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19" name="Straight Arrow Connector 18">
            <a:extLst>
              <a:ext uri="{FF2B5EF4-FFF2-40B4-BE49-F238E27FC236}">
                <a16:creationId xmlns:a16="http://schemas.microsoft.com/office/drawing/2014/main" id="{B517C007-22AB-F0A8-A367-F9938E99A7E9}"/>
              </a:ext>
            </a:extLst>
          </p:cNvPr>
          <p:cNvCxnSpPr/>
          <p:nvPr/>
        </p:nvCxnSpPr>
        <p:spPr>
          <a:xfrm>
            <a:off x="2907582" y="144238"/>
            <a:ext cx="0" cy="43405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Right Brace 19">
            <a:extLst>
              <a:ext uri="{FF2B5EF4-FFF2-40B4-BE49-F238E27FC236}">
                <a16:creationId xmlns:a16="http://schemas.microsoft.com/office/drawing/2014/main" id="{D154D1D6-8BC4-4221-F237-40896FBEB8A1}"/>
              </a:ext>
            </a:extLst>
          </p:cNvPr>
          <p:cNvSpPr/>
          <p:nvPr/>
        </p:nvSpPr>
        <p:spPr>
          <a:xfrm rot="10800000">
            <a:off x="1396603" y="1338685"/>
            <a:ext cx="136373" cy="966365"/>
          </a:xfrm>
          <a:prstGeom prst="rightBrace">
            <a:avLst>
              <a:gd name="adj1" fmla="val 110115"/>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GB" sz="1350" kern="1200">
              <a:solidFill>
                <a:srgbClr val="230050"/>
              </a:solidFill>
              <a:latin typeface="Arial" panose="020B0604020202020204"/>
            </a:endParaRPr>
          </a:p>
        </p:txBody>
      </p:sp>
      <p:sp>
        <p:nvSpPr>
          <p:cNvPr id="21" name="Right Brace 20">
            <a:extLst>
              <a:ext uri="{FF2B5EF4-FFF2-40B4-BE49-F238E27FC236}">
                <a16:creationId xmlns:a16="http://schemas.microsoft.com/office/drawing/2014/main" id="{7DA9AD2A-9E3D-B3BE-1ADF-623701FE739A}"/>
              </a:ext>
            </a:extLst>
          </p:cNvPr>
          <p:cNvSpPr/>
          <p:nvPr/>
        </p:nvSpPr>
        <p:spPr>
          <a:xfrm rot="10800000">
            <a:off x="1393292" y="2374318"/>
            <a:ext cx="136374" cy="2283407"/>
          </a:xfrm>
          <a:prstGeom prst="rightBrace">
            <a:avLst>
              <a:gd name="adj1" fmla="val 110115"/>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22" name="Straight Arrow Connector 21">
            <a:extLst>
              <a:ext uri="{FF2B5EF4-FFF2-40B4-BE49-F238E27FC236}">
                <a16:creationId xmlns:a16="http://schemas.microsoft.com/office/drawing/2014/main" id="{5CC84C3F-955D-B3D7-BC63-0B8B0DF4FFD4}"/>
              </a:ext>
            </a:extLst>
          </p:cNvPr>
          <p:cNvCxnSpPr>
            <a:cxnSpLocks/>
          </p:cNvCxnSpPr>
          <p:nvPr/>
        </p:nvCxnSpPr>
        <p:spPr>
          <a:xfrm flipH="1">
            <a:off x="7383503" y="2884748"/>
            <a:ext cx="46986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665428"/>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D7F07A-F658-3F7E-D7BA-A2CDF9F47B89}"/>
              </a:ext>
            </a:extLst>
          </p:cNvPr>
          <p:cNvSpPr>
            <a:spLocks noGrp="1"/>
          </p:cNvSpPr>
          <p:nvPr>
            <p:ph type="title"/>
          </p:nvPr>
        </p:nvSpPr>
        <p:spPr/>
        <p:txBody>
          <a:bodyPr/>
          <a:lstStyle/>
          <a:p>
            <a:endParaRPr lang="en-GB"/>
          </a:p>
        </p:txBody>
      </p:sp>
      <p:sp>
        <p:nvSpPr>
          <p:cNvPr id="9" name="Text Placeholder 8">
            <a:extLst>
              <a:ext uri="{FF2B5EF4-FFF2-40B4-BE49-F238E27FC236}">
                <a16:creationId xmlns:a16="http://schemas.microsoft.com/office/drawing/2014/main" id="{855EA5D7-3737-B1AE-2022-80B21155AF13}"/>
              </a:ext>
            </a:extLst>
          </p:cNvPr>
          <p:cNvSpPr>
            <a:spLocks noGrp="1"/>
          </p:cNvSpPr>
          <p:nvPr>
            <p:ph type="body" idx="1"/>
          </p:nvPr>
        </p:nvSpPr>
        <p:spPr/>
        <p:txBody>
          <a:bodyPr/>
          <a:lstStyle/>
          <a:p>
            <a:endParaRPr lang="en-GB"/>
          </a:p>
        </p:txBody>
      </p:sp>
      <p:sp>
        <p:nvSpPr>
          <p:cNvPr id="5" name="Date Placeholder 4">
            <a:extLst>
              <a:ext uri="{FF2B5EF4-FFF2-40B4-BE49-F238E27FC236}">
                <a16:creationId xmlns:a16="http://schemas.microsoft.com/office/drawing/2014/main" id="{410CA26D-9B1F-9824-5F9A-3908CBE96BF3}"/>
              </a:ext>
            </a:extLst>
          </p:cNvPr>
          <p:cNvSpPr>
            <a:spLocks noGrp="1"/>
          </p:cNvSpPr>
          <p:nvPr>
            <p:ph type="dt" sz="half" idx="10"/>
          </p:nvPr>
        </p:nvSpPr>
        <p:spPr/>
        <p:txBody>
          <a:bodyPr/>
          <a:lstStyle/>
          <a:p>
            <a:pPr defTabSz="685800">
              <a:buClrTx/>
            </a:pPr>
            <a:r>
              <a:rPr lang="en-GB" kern="1200">
                <a:ea typeface="+mn-ea"/>
                <a:cs typeface="+mn-cs"/>
              </a:rPr>
              <a:t>Date: Monday / 01 / October / 2019</a:t>
            </a:r>
          </a:p>
        </p:txBody>
      </p:sp>
      <p:sp>
        <p:nvSpPr>
          <p:cNvPr id="6" name="Footer Placeholder 5">
            <a:extLst>
              <a:ext uri="{FF2B5EF4-FFF2-40B4-BE49-F238E27FC236}">
                <a16:creationId xmlns:a16="http://schemas.microsoft.com/office/drawing/2014/main" id="{1C35FDB0-7560-2F66-D71C-3518CCA53FF5}"/>
              </a:ext>
            </a:extLst>
          </p:cNvPr>
          <p:cNvSpPr>
            <a:spLocks noGrp="1"/>
          </p:cNvSpPr>
          <p:nvPr>
            <p:ph type="ftr" sz="quarter" idx="11"/>
          </p:nvPr>
        </p:nvSpPr>
        <p:spPr/>
        <p:txBody>
          <a:bodyPr/>
          <a:lstStyle/>
          <a:p>
            <a:pPr defTabSz="685800">
              <a:buClrTx/>
            </a:pPr>
            <a:r>
              <a:rPr lang="en-GB" kern="1200">
                <a:ea typeface="+mn-ea"/>
                <a:cs typeface="+mn-cs"/>
              </a:rPr>
              <a:t>Advancing social justice, promoting decent work</a:t>
            </a:r>
          </a:p>
        </p:txBody>
      </p:sp>
      <p:sp>
        <p:nvSpPr>
          <p:cNvPr id="7" name="Slide Number Placeholder 6">
            <a:extLst>
              <a:ext uri="{FF2B5EF4-FFF2-40B4-BE49-F238E27FC236}">
                <a16:creationId xmlns:a16="http://schemas.microsoft.com/office/drawing/2014/main" id="{1118623F-E7D9-D68D-6BF8-29A325DD40C7}"/>
              </a:ext>
            </a:extLst>
          </p:cNvPr>
          <p:cNvSpPr>
            <a:spLocks noGrp="1"/>
          </p:cNvSpPr>
          <p:nvPr>
            <p:ph type="sldNum" sz="quarter" idx="12"/>
          </p:nvPr>
        </p:nvSpPr>
        <p:spPr/>
        <p:txBody>
          <a:bodyPr/>
          <a:lstStyle/>
          <a:p>
            <a:pPr defTabSz="685800">
              <a:buClrTx/>
            </a:pPr>
            <a:fld id="{856227C0-AD57-4F9B-BAE3-EEFB0D0EE427}" type="slidenum">
              <a:rPr lang="en-GB" kern="1200">
                <a:ea typeface="+mn-ea"/>
                <a:cs typeface="+mn-cs"/>
              </a:rPr>
              <a:pPr defTabSz="685800">
                <a:buClrTx/>
              </a:pPr>
              <a:t>57</a:t>
            </a:fld>
            <a:endParaRPr lang="en-GB" kern="1200">
              <a:ea typeface="+mn-ea"/>
              <a:cs typeface="+mn-cs"/>
            </a:endParaRPr>
          </a:p>
        </p:txBody>
      </p:sp>
      <p:pic>
        <p:nvPicPr>
          <p:cNvPr id="11" name="Picture 10">
            <a:extLst>
              <a:ext uri="{FF2B5EF4-FFF2-40B4-BE49-F238E27FC236}">
                <a16:creationId xmlns:a16="http://schemas.microsoft.com/office/drawing/2014/main" id="{183CE486-B085-D706-B3C3-8AC6950E17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39" r="7114"/>
          <a:stretch/>
        </p:blipFill>
        <p:spPr>
          <a:xfrm>
            <a:off x="-1" y="-7031"/>
            <a:ext cx="9144001" cy="5150531"/>
          </a:xfrm>
          <a:prstGeom prst="rect">
            <a:avLst/>
          </a:prstGeom>
        </p:spPr>
      </p:pic>
      <p:sp>
        <p:nvSpPr>
          <p:cNvPr id="12" name="Right Brace 11">
            <a:extLst>
              <a:ext uri="{FF2B5EF4-FFF2-40B4-BE49-F238E27FC236}">
                <a16:creationId xmlns:a16="http://schemas.microsoft.com/office/drawing/2014/main" id="{A55CC1F9-E935-0FEB-797F-52CAF552243A}"/>
              </a:ext>
            </a:extLst>
          </p:cNvPr>
          <p:cNvSpPr/>
          <p:nvPr/>
        </p:nvSpPr>
        <p:spPr>
          <a:xfrm rot="10800000">
            <a:off x="1551774" y="1009657"/>
            <a:ext cx="216434" cy="3962393"/>
          </a:xfrm>
          <a:prstGeom prst="rightBrace">
            <a:avLst>
              <a:gd name="adj1" fmla="val 110115"/>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GB" sz="1350" kern="1200">
              <a:solidFill>
                <a:srgbClr val="230050"/>
              </a:solidFill>
              <a:latin typeface="Arial" panose="020B0604020202020204"/>
            </a:endParaRPr>
          </a:p>
        </p:txBody>
      </p:sp>
      <p:cxnSp>
        <p:nvCxnSpPr>
          <p:cNvPr id="13" name="Straight Arrow Connector 12">
            <a:extLst>
              <a:ext uri="{FF2B5EF4-FFF2-40B4-BE49-F238E27FC236}">
                <a16:creationId xmlns:a16="http://schemas.microsoft.com/office/drawing/2014/main" id="{8449FB49-75A0-9EF8-140D-B249C16B4B14}"/>
              </a:ext>
            </a:extLst>
          </p:cNvPr>
          <p:cNvCxnSpPr>
            <a:cxnSpLocks/>
          </p:cNvCxnSpPr>
          <p:nvPr/>
        </p:nvCxnSpPr>
        <p:spPr>
          <a:xfrm>
            <a:off x="1423782" y="436823"/>
            <a:ext cx="572948"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F7936BD-65B8-05C1-A4C7-C802F52D3E3B}"/>
              </a:ext>
            </a:extLst>
          </p:cNvPr>
          <p:cNvCxnSpPr>
            <a:cxnSpLocks/>
          </p:cNvCxnSpPr>
          <p:nvPr/>
        </p:nvCxnSpPr>
        <p:spPr>
          <a:xfrm flipH="1">
            <a:off x="7716878" y="1057281"/>
            <a:ext cx="46986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68059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5" name="TextBox 4">
            <a:extLst>
              <a:ext uri="{FF2B5EF4-FFF2-40B4-BE49-F238E27FC236}">
                <a16:creationId xmlns:a16="http://schemas.microsoft.com/office/drawing/2014/main" id="{29EEE8D6-BA13-1787-626A-5928941D3ECC}"/>
              </a:ext>
            </a:extLst>
          </p:cNvPr>
          <p:cNvSpPr txBox="1"/>
          <p:nvPr/>
        </p:nvSpPr>
        <p:spPr>
          <a:xfrm>
            <a:off x="352004" y="1099247"/>
            <a:ext cx="8646340" cy="3930371"/>
          </a:xfrm>
          <a:prstGeom prst="rect">
            <a:avLst/>
          </a:prstGeom>
          <a:noFill/>
        </p:spPr>
        <p:txBody>
          <a:bodyPr wrap="square">
            <a:spAutoFit/>
          </a:bodyPr>
          <a:lstStyle/>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Opening and welcome, introduction of topic and speakers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State of the World’s Fathers and the I in CARING recommendation	Gary Barker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Specific SOWF examples documenting different kinds of care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SOWF data from India and CGD’s work on care 		Kehinde Ajayi - Centre for </a:t>
            </a:r>
          </a:p>
          <a:p>
            <a:pPr rtl="0">
              <a:lnSpc>
                <a:spcPct val="150000"/>
              </a:lnSpc>
              <a:spcBef>
                <a:spcPts val="0"/>
              </a:spcBef>
              <a:spcAft>
                <a:spcPts val="0"/>
              </a:spcAft>
            </a:pPr>
            <a:r>
              <a:rPr lang="en-ZA" dirty="0">
                <a:latin typeface="Arial" panose="020B0604020202020204" pitchFamily="34" charset="0"/>
              </a:rPr>
              <a:t>						G</a:t>
            </a:r>
            <a:r>
              <a:rPr lang="en-ZA" sz="1400" i="0" u="none" strike="noStrike" dirty="0">
                <a:solidFill>
                  <a:srgbClr val="000000"/>
                </a:solidFill>
                <a:effectLst/>
                <a:latin typeface="Arial" panose="020B0604020202020204" pitchFamily="34" charset="0"/>
              </a:rPr>
              <a:t>lobal Development</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The ILO Care Investment simulator 			Lorena Pastor Palacios – </a:t>
            </a:r>
          </a:p>
          <a:p>
            <a:pPr rtl="0">
              <a:lnSpc>
                <a:spcPct val="150000"/>
              </a:lnSpc>
              <a:spcBef>
                <a:spcPts val="0"/>
              </a:spcBef>
              <a:spcAft>
                <a:spcPts val="0"/>
              </a:spcAft>
            </a:pP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International Labour Organization</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Multi-national trends on investments in care 			Tanima Ahmed World Bank Group</a:t>
            </a:r>
            <a:endParaRPr lang="en-ZA" dirty="0">
              <a:effectLst/>
            </a:endParaRPr>
          </a:p>
          <a:p>
            <a:pPr>
              <a:lnSpc>
                <a:spcPct val="150000"/>
              </a:lnSpc>
            </a:pPr>
            <a:r>
              <a:rPr lang="en-ZA" sz="1400" i="0" u="none" strike="noStrike" dirty="0">
                <a:solidFill>
                  <a:srgbClr val="000000"/>
                </a:solidFill>
                <a:effectLst/>
                <a:latin typeface="Arial" panose="020B0604020202020204" pitchFamily="34" charset="0"/>
              </a:rPr>
              <a:t>Speaker and audience reflections and </a:t>
            </a:r>
            <a:r>
              <a:rPr lang="en-ZA" sz="1400" i="0" u="none" strike="noStrike" dirty="0" err="1">
                <a:solidFill>
                  <a:srgbClr val="000000"/>
                </a:solidFill>
                <a:effectLst/>
                <a:latin typeface="Arial" panose="020B0604020202020204" pitchFamily="34" charset="0"/>
              </a:rPr>
              <a:t>QnA</a:t>
            </a: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endParaRPr lang="en-ZA" dirty="0">
              <a:effectLst/>
            </a:endParaRPr>
          </a:p>
          <a:p>
            <a:pPr>
              <a:lnSpc>
                <a:spcPct val="150000"/>
              </a:lnSpc>
            </a:pPr>
            <a:br>
              <a:rPr lang="en-ZA" dirty="0"/>
            </a:br>
            <a:endParaRPr lang="en-US" dirty="0"/>
          </a:p>
        </p:txBody>
      </p:sp>
      <p:sp>
        <p:nvSpPr>
          <p:cNvPr id="118" name="Google Shape;118;p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Roboto"/>
              <a:buNone/>
            </a:pPr>
            <a:r>
              <a:rPr lang="es-CO"/>
              <a:t>Agenda</a:t>
            </a:r>
            <a:endParaRPr/>
          </a:p>
        </p:txBody>
      </p:sp>
      <p:cxnSp>
        <p:nvCxnSpPr>
          <p:cNvPr id="4" name="Straight Connector 3">
            <a:extLst>
              <a:ext uri="{FF2B5EF4-FFF2-40B4-BE49-F238E27FC236}">
                <a16:creationId xmlns:a16="http://schemas.microsoft.com/office/drawing/2014/main" id="{8AB56D69-0268-18F1-90FB-9E448ADA4BBD}"/>
              </a:ext>
            </a:extLst>
          </p:cNvPr>
          <p:cNvCxnSpPr>
            <a:cxnSpLocks/>
          </p:cNvCxnSpPr>
          <p:nvPr/>
        </p:nvCxnSpPr>
        <p:spPr>
          <a:xfrm>
            <a:off x="416740" y="3706646"/>
            <a:ext cx="801769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42178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5" name="TextBox 4">
            <a:extLst>
              <a:ext uri="{FF2B5EF4-FFF2-40B4-BE49-F238E27FC236}">
                <a16:creationId xmlns:a16="http://schemas.microsoft.com/office/drawing/2014/main" id="{29EEE8D6-BA13-1787-626A-5928941D3ECC}"/>
              </a:ext>
            </a:extLst>
          </p:cNvPr>
          <p:cNvSpPr txBox="1"/>
          <p:nvPr/>
        </p:nvSpPr>
        <p:spPr>
          <a:xfrm>
            <a:off x="352004" y="1099247"/>
            <a:ext cx="8646340" cy="3930371"/>
          </a:xfrm>
          <a:prstGeom prst="rect">
            <a:avLst/>
          </a:prstGeom>
          <a:noFill/>
        </p:spPr>
        <p:txBody>
          <a:bodyPr wrap="square">
            <a:spAutoFit/>
          </a:bodyPr>
          <a:lstStyle/>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Opening and welcome, introduction of topic and speakers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State of the World’s Fathers and the I in CARING recommendation	Gary Barker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Specific SOWF examples documenting different kinds of care 	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SOWF data from India and CGD’s work on care 		Kehinde Ajayi - Centre for </a:t>
            </a:r>
          </a:p>
          <a:p>
            <a:pPr rtl="0">
              <a:lnSpc>
                <a:spcPct val="150000"/>
              </a:lnSpc>
              <a:spcBef>
                <a:spcPts val="0"/>
              </a:spcBef>
              <a:spcAft>
                <a:spcPts val="0"/>
              </a:spcAft>
            </a:pPr>
            <a:r>
              <a:rPr lang="en-ZA" dirty="0">
                <a:latin typeface="Arial" panose="020B0604020202020204" pitchFamily="34" charset="0"/>
              </a:rPr>
              <a:t>						G</a:t>
            </a:r>
            <a:r>
              <a:rPr lang="en-ZA" sz="1400" i="0" u="none" strike="noStrike" dirty="0">
                <a:solidFill>
                  <a:srgbClr val="000000"/>
                </a:solidFill>
                <a:effectLst/>
                <a:latin typeface="Arial" panose="020B0604020202020204" pitchFamily="34" charset="0"/>
              </a:rPr>
              <a:t>lobal Development</a:t>
            </a:r>
            <a:endParaRPr lang="en-ZA" dirty="0">
              <a:effectLst/>
            </a:endParaRPr>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The ILO Care Investment simulator 			Lorena Pastor Palacios – </a:t>
            </a:r>
          </a:p>
          <a:p>
            <a:pPr rtl="0">
              <a:lnSpc>
                <a:spcPct val="150000"/>
              </a:lnSpc>
              <a:spcBef>
                <a:spcPts val="0"/>
              </a:spcBef>
              <a:spcAft>
                <a:spcPts val="0"/>
              </a:spcAft>
            </a:pP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International Labour Organization</a:t>
            </a:r>
            <a:endParaRPr lang="en-ZA" dirty="0"/>
          </a:p>
          <a:p>
            <a:pPr rtl="0">
              <a:lnSpc>
                <a:spcPct val="150000"/>
              </a:lnSpc>
              <a:spcBef>
                <a:spcPts val="0"/>
              </a:spcBef>
              <a:spcAft>
                <a:spcPts val="0"/>
              </a:spcAft>
            </a:pPr>
            <a:r>
              <a:rPr lang="en-ZA" sz="1400" i="0" u="none" strike="noStrike" dirty="0">
                <a:solidFill>
                  <a:srgbClr val="000000"/>
                </a:solidFill>
                <a:effectLst/>
                <a:latin typeface="Arial" panose="020B0604020202020204" pitchFamily="34" charset="0"/>
              </a:rPr>
              <a:t>Multi-national trends on investments in care 			Tanima Ahmed World Bank Group</a:t>
            </a:r>
            <a:endParaRPr lang="en-ZA" dirty="0">
              <a:effectLst/>
            </a:endParaRPr>
          </a:p>
          <a:p>
            <a:pPr>
              <a:lnSpc>
                <a:spcPct val="150000"/>
              </a:lnSpc>
            </a:pPr>
            <a:r>
              <a:rPr lang="en-ZA" sz="1400" i="0" u="none" strike="noStrike" dirty="0">
                <a:solidFill>
                  <a:srgbClr val="000000"/>
                </a:solidFill>
                <a:effectLst/>
                <a:latin typeface="Arial" panose="020B0604020202020204" pitchFamily="34" charset="0"/>
              </a:rPr>
              <a:t>Speaker and audience reflections and </a:t>
            </a:r>
            <a:r>
              <a:rPr lang="en-ZA" sz="1400" i="0" u="none" strike="noStrike" dirty="0" err="1">
                <a:solidFill>
                  <a:srgbClr val="000000"/>
                </a:solidFill>
                <a:effectLst/>
                <a:latin typeface="Arial" panose="020B0604020202020204" pitchFamily="34" charset="0"/>
              </a:rPr>
              <a:t>QnA</a:t>
            </a:r>
            <a:r>
              <a:rPr lang="en-ZA" dirty="0">
                <a:latin typeface="Arial" panose="020B0604020202020204" pitchFamily="34" charset="0"/>
              </a:rPr>
              <a:t> 			</a:t>
            </a:r>
            <a:r>
              <a:rPr lang="en-ZA" sz="1400" i="0" u="none" strike="noStrike" dirty="0">
                <a:solidFill>
                  <a:srgbClr val="000000"/>
                </a:solidFill>
                <a:effectLst/>
                <a:latin typeface="Arial" panose="020B0604020202020204" pitchFamily="34" charset="0"/>
              </a:rPr>
              <a:t>Brian Heilman - </a:t>
            </a:r>
            <a:r>
              <a:rPr lang="en-ZA" dirty="0">
                <a:latin typeface="Arial" panose="020B0604020202020204" pitchFamily="34" charset="0"/>
              </a:rPr>
              <a:t>E</a:t>
            </a:r>
            <a:r>
              <a:rPr lang="en-ZA" sz="1400" i="0" u="none" strike="noStrike" dirty="0">
                <a:solidFill>
                  <a:srgbClr val="000000"/>
                </a:solidFill>
                <a:effectLst/>
                <a:latin typeface="Arial" panose="020B0604020202020204" pitchFamily="34" charset="0"/>
              </a:rPr>
              <a:t>quimundo</a:t>
            </a:r>
            <a:endParaRPr lang="en-ZA" dirty="0">
              <a:effectLst/>
            </a:endParaRPr>
          </a:p>
          <a:p>
            <a:pPr rtl="0">
              <a:lnSpc>
                <a:spcPct val="150000"/>
              </a:lnSpc>
              <a:spcBef>
                <a:spcPts val="0"/>
              </a:spcBef>
              <a:spcAft>
                <a:spcPts val="0"/>
              </a:spcAft>
            </a:pPr>
            <a:endParaRPr lang="en-ZA" dirty="0">
              <a:effectLst/>
            </a:endParaRPr>
          </a:p>
          <a:p>
            <a:pPr>
              <a:lnSpc>
                <a:spcPct val="150000"/>
              </a:lnSpc>
            </a:pPr>
            <a:br>
              <a:rPr lang="en-ZA" dirty="0"/>
            </a:br>
            <a:endParaRPr lang="en-US" dirty="0"/>
          </a:p>
        </p:txBody>
      </p:sp>
      <p:sp>
        <p:nvSpPr>
          <p:cNvPr id="118" name="Google Shape;118;p6"/>
          <p:cNvSpPr txBox="1">
            <a:spLocks noGrp="1"/>
          </p:cNvSpPr>
          <p:nvPr>
            <p:ph type="title"/>
          </p:nvPr>
        </p:nvSpPr>
        <p:spPr>
          <a:xfrm>
            <a:off x="628650" y="-19805"/>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Roboto"/>
              <a:buNone/>
            </a:pPr>
            <a:r>
              <a:rPr lang="es-CO"/>
              <a:t>Agenda</a:t>
            </a:r>
            <a:endParaRPr/>
          </a:p>
        </p:txBody>
      </p:sp>
      <p:cxnSp>
        <p:nvCxnSpPr>
          <p:cNvPr id="4" name="Straight Connector 3">
            <a:extLst>
              <a:ext uri="{FF2B5EF4-FFF2-40B4-BE49-F238E27FC236}">
                <a16:creationId xmlns:a16="http://schemas.microsoft.com/office/drawing/2014/main" id="{8AB56D69-0268-18F1-90FB-9E448ADA4BBD}"/>
              </a:ext>
            </a:extLst>
          </p:cNvPr>
          <p:cNvCxnSpPr>
            <a:cxnSpLocks/>
          </p:cNvCxnSpPr>
          <p:nvPr/>
        </p:nvCxnSpPr>
        <p:spPr>
          <a:xfrm>
            <a:off x="424832" y="4054604"/>
            <a:ext cx="801769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0713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D63FA0-F6D6-B706-AABC-B41624BC571D}"/>
              </a:ext>
            </a:extLst>
          </p:cNvPr>
          <p:cNvSpPr/>
          <p:nvPr/>
        </p:nvSpPr>
        <p:spPr>
          <a:xfrm>
            <a:off x="0" y="137564"/>
            <a:ext cx="9144000" cy="5005935"/>
          </a:xfrm>
          <a:prstGeom prst="rect">
            <a:avLst/>
          </a:prstGeom>
          <a:solidFill>
            <a:srgbClr val="EDDFCA">
              <a:alpha val="4196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Picture 5" descr="A poster of a person and a child holding a balloon&#10;&#10;Description automatically generated">
            <a:extLst>
              <a:ext uri="{FF2B5EF4-FFF2-40B4-BE49-F238E27FC236}">
                <a16:creationId xmlns:a16="http://schemas.microsoft.com/office/drawing/2014/main" id="{F3EC8D46-E7E3-D4BB-AD5F-A11EBA5D3F2A}"/>
              </a:ext>
            </a:extLst>
          </p:cNvPr>
          <p:cNvPicPr>
            <a:picLocks noChangeAspect="1"/>
          </p:cNvPicPr>
          <p:nvPr/>
        </p:nvPicPr>
        <p:blipFill>
          <a:blip r:embed="rId2"/>
          <a:stretch>
            <a:fillRect/>
          </a:stretch>
        </p:blipFill>
        <p:spPr>
          <a:xfrm>
            <a:off x="2700061" y="198783"/>
            <a:ext cx="3743878" cy="4865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1701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A90C114-C49C-1728-FAFC-D02AE5B1B6A6}"/>
              </a:ext>
            </a:extLst>
          </p:cNvPr>
          <p:cNvSpPr>
            <a:spLocks noGrp="1"/>
          </p:cNvSpPr>
          <p:nvPr>
            <p:ph type="pic" idx="2"/>
          </p:nvPr>
        </p:nvSpPr>
        <p:spPr/>
      </p:sp>
      <p:sp>
        <p:nvSpPr>
          <p:cNvPr id="8" name="Text Placeholder 7">
            <a:extLst>
              <a:ext uri="{FF2B5EF4-FFF2-40B4-BE49-F238E27FC236}">
                <a16:creationId xmlns:a16="http://schemas.microsoft.com/office/drawing/2014/main" id="{2AF6799B-E6FE-3BF4-0E39-6F4A7D6C80EF}"/>
              </a:ext>
            </a:extLst>
          </p:cNvPr>
          <p:cNvSpPr>
            <a:spLocks noGrp="1"/>
          </p:cNvSpPr>
          <p:nvPr>
            <p:ph type="body" idx="1"/>
          </p:nvPr>
        </p:nvSpPr>
        <p:spPr/>
        <p:txBody>
          <a:bodyPr/>
          <a:lstStyle/>
          <a:p>
            <a:pPr marL="436857" lvl="1" indent="0">
              <a:lnSpc>
                <a:spcPct val="90000"/>
              </a:lnSpc>
              <a:spcBef>
                <a:spcPts val="0"/>
              </a:spcBef>
              <a:buClr>
                <a:schemeClr val="dk1"/>
              </a:buClr>
              <a:buSzPts val="3120"/>
              <a:buNone/>
            </a:pPr>
            <a:r>
              <a:rPr lang="en-ZA" sz="2000" dirty="0">
                <a:solidFill>
                  <a:schemeClr val="tx1"/>
                </a:solidFill>
              </a:rPr>
              <a:t>Panel reflections</a:t>
            </a:r>
            <a:endParaRPr lang="en-ZA" sz="1800" dirty="0">
              <a:solidFill>
                <a:schemeClr val="tx1"/>
              </a:solidFill>
            </a:endParaRPr>
          </a:p>
          <a:p>
            <a:pPr marL="436857" lvl="1" indent="0">
              <a:lnSpc>
                <a:spcPct val="90000"/>
              </a:lnSpc>
              <a:buSzPts val="3120"/>
              <a:buNone/>
            </a:pPr>
            <a:endParaRPr lang="en-ZA" sz="2000" dirty="0">
              <a:solidFill>
                <a:schemeClr val="tx1"/>
              </a:solidFill>
            </a:endParaRPr>
          </a:p>
          <a:p>
            <a:pPr marL="436857" lvl="1" indent="0">
              <a:lnSpc>
                <a:spcPct val="90000"/>
              </a:lnSpc>
              <a:buSzPts val="3120"/>
              <a:buNone/>
            </a:pPr>
            <a:r>
              <a:rPr lang="en-ZA" sz="2000" dirty="0">
                <a:solidFill>
                  <a:schemeClr val="tx1"/>
                </a:solidFill>
              </a:rPr>
              <a:t>Audience questions and reflections</a:t>
            </a:r>
            <a:endParaRPr lang="en-ZA" sz="1800" dirty="0">
              <a:solidFill>
                <a:schemeClr val="tx1"/>
              </a:solidFill>
            </a:endParaRPr>
          </a:p>
          <a:p>
            <a:pPr marL="228600" indent="0"/>
            <a:endParaRPr lang="en-US" dirty="0">
              <a:solidFill>
                <a:schemeClr val="tx1"/>
              </a:solidFill>
            </a:endParaRPr>
          </a:p>
        </p:txBody>
      </p:sp>
      <p:sp>
        <p:nvSpPr>
          <p:cNvPr id="10" name="Text Placeholder 9">
            <a:extLst>
              <a:ext uri="{FF2B5EF4-FFF2-40B4-BE49-F238E27FC236}">
                <a16:creationId xmlns:a16="http://schemas.microsoft.com/office/drawing/2014/main" id="{0EAF3F33-E03B-3E27-3F98-429E23DBA81C}"/>
              </a:ext>
            </a:extLst>
          </p:cNvPr>
          <p:cNvSpPr>
            <a:spLocks noGrp="1"/>
          </p:cNvSpPr>
          <p:nvPr>
            <p:ph type="body" idx="3"/>
          </p:nvPr>
        </p:nvSpPr>
        <p:spPr/>
        <p:txBody>
          <a:bodyPr>
            <a:normAutofit fontScale="32500" lnSpcReduction="20000"/>
          </a:bodyPr>
          <a:lstStyle/>
          <a:p>
            <a:endParaRPr lang="en-US"/>
          </a:p>
        </p:txBody>
      </p:sp>
      <p:sp>
        <p:nvSpPr>
          <p:cNvPr id="3" name="Title 2">
            <a:extLst>
              <a:ext uri="{FF2B5EF4-FFF2-40B4-BE49-F238E27FC236}">
                <a16:creationId xmlns:a16="http://schemas.microsoft.com/office/drawing/2014/main" id="{358D2EFE-1D1E-CCC9-1158-A88679E57E13}"/>
              </a:ext>
            </a:extLst>
          </p:cNvPr>
          <p:cNvSpPr>
            <a:spLocks noGrp="1"/>
          </p:cNvSpPr>
          <p:nvPr>
            <p:ph type="title"/>
          </p:nvPr>
        </p:nvSpPr>
        <p:spPr/>
        <p:txBody>
          <a:bodyPr/>
          <a:lstStyle/>
          <a:p>
            <a:r>
              <a:rPr lang="en-US" dirty="0"/>
              <a:t>Reflections</a:t>
            </a:r>
          </a:p>
        </p:txBody>
      </p:sp>
      <p:pic>
        <p:nvPicPr>
          <p:cNvPr id="4" name="Google Shape;284;p44">
            <a:extLst>
              <a:ext uri="{FF2B5EF4-FFF2-40B4-BE49-F238E27FC236}">
                <a16:creationId xmlns:a16="http://schemas.microsoft.com/office/drawing/2014/main" id="{5813595B-2041-F5FE-EFAC-A3C365B9A9A0}"/>
              </a:ext>
            </a:extLst>
          </p:cNvPr>
          <p:cNvPicPr preferRelativeResize="0">
            <a:picLocks/>
          </p:cNvPicPr>
          <p:nvPr/>
        </p:nvPicPr>
        <p:blipFill rotWithShape="1">
          <a:blip r:embed="rId2" cstate="hqprint">
            <a:alphaModFix/>
            <a:extLst>
              <a:ext uri="{28A0092B-C50C-407E-A947-70E740481C1C}">
                <a14:useLocalDpi xmlns:a14="http://schemas.microsoft.com/office/drawing/2010/main"/>
              </a:ext>
            </a:extLst>
          </a:blip>
          <a:srcRect/>
          <a:stretch/>
        </p:blipFill>
        <p:spPr>
          <a:xfrm>
            <a:off x="0" y="882594"/>
            <a:ext cx="2965837" cy="4260906"/>
          </a:xfrm>
          <a:prstGeom prst="rect">
            <a:avLst/>
          </a:prstGeom>
          <a:noFill/>
          <a:ln>
            <a:noFill/>
          </a:ln>
        </p:spPr>
      </p:pic>
      <p:pic>
        <p:nvPicPr>
          <p:cNvPr id="11" name="Picture 2">
            <a:extLst>
              <a:ext uri="{FF2B5EF4-FFF2-40B4-BE49-F238E27FC236}">
                <a16:creationId xmlns:a16="http://schemas.microsoft.com/office/drawing/2014/main" id="{69D65EC2-94CE-E4E3-FF2B-A6EF35314D4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62174"/>
          <a:stretch/>
        </p:blipFill>
        <p:spPr bwMode="auto">
          <a:xfrm>
            <a:off x="8005054" y="4524941"/>
            <a:ext cx="855740" cy="56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92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0"/>
          <p:cNvSpPr txBox="1">
            <a:spLocks noGrp="1"/>
          </p:cNvSpPr>
          <p:nvPr>
            <p:ph type="body" idx="1"/>
          </p:nvPr>
        </p:nvSpPr>
        <p:spPr>
          <a:xfrm>
            <a:off x="3161464" y="4379119"/>
            <a:ext cx="5441700" cy="338400"/>
          </a:xfrm>
          <a:prstGeom prst="rect">
            <a:avLst/>
          </a:prstGeom>
          <a:noFill/>
          <a:ln>
            <a:noFill/>
          </a:ln>
        </p:spPr>
        <p:txBody>
          <a:bodyPr spcFirstLastPara="1" wrap="square" lIns="91425" tIns="45700" rIns="91425" bIns="45700" anchor="t" anchorCtr="0">
            <a:noAutofit/>
          </a:bodyPr>
          <a:lstStyle/>
          <a:p>
            <a:pPr marL="0" lvl="0" indent="0" algn="r" rtl="0">
              <a:lnSpc>
                <a:spcPct val="150000"/>
              </a:lnSpc>
              <a:spcBef>
                <a:spcPts val="0"/>
              </a:spcBef>
              <a:spcAft>
                <a:spcPts val="0"/>
              </a:spcAft>
              <a:buClr>
                <a:schemeClr val="lt1"/>
              </a:buClr>
              <a:buSzPts val="1100"/>
              <a:buNone/>
            </a:pPr>
            <a:r>
              <a:rPr lang="es-CO"/>
              <a:t>MenCare is coordinated by Equimundo and Sonke Gender Justice</a:t>
            </a:r>
            <a:endParaRPr/>
          </a:p>
        </p:txBody>
      </p:sp>
      <p:sp>
        <p:nvSpPr>
          <p:cNvPr id="132" name="Google Shape;132;p50"/>
          <p:cNvSpPr txBox="1">
            <a:spLocks noGrp="1"/>
          </p:cNvSpPr>
          <p:nvPr>
            <p:ph type="body" idx="2"/>
          </p:nvPr>
        </p:nvSpPr>
        <p:spPr>
          <a:xfrm>
            <a:off x="2119089" y="3434444"/>
            <a:ext cx="6484200" cy="944700"/>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100000"/>
              </a:lnSpc>
              <a:spcBef>
                <a:spcPts val="0"/>
              </a:spcBef>
              <a:spcAft>
                <a:spcPts val="0"/>
              </a:spcAft>
              <a:buClr>
                <a:schemeClr val="lt1"/>
              </a:buClr>
              <a:buSzPct val="100000"/>
              <a:buNone/>
            </a:pPr>
            <a:r>
              <a:rPr lang="es-CO" sz="2800" b="1"/>
              <a:t>www.men-care.org  </a:t>
            </a:r>
            <a:endParaRPr/>
          </a:p>
          <a:p>
            <a:pPr marL="0" lvl="0" indent="0" algn="r" rtl="0">
              <a:lnSpc>
                <a:spcPct val="100000"/>
              </a:lnSpc>
              <a:spcBef>
                <a:spcPts val="200"/>
              </a:spcBef>
              <a:spcAft>
                <a:spcPts val="0"/>
              </a:spcAft>
              <a:buClr>
                <a:schemeClr val="lt1"/>
              </a:buClr>
              <a:buSzPct val="100000"/>
              <a:buNone/>
            </a:pPr>
            <a:r>
              <a:rPr lang="es-CO" sz="2800"/>
              <a:t>Get Involved - info@men-care.org</a:t>
            </a:r>
            <a:endParaRPr/>
          </a:p>
          <a:p>
            <a:pPr marL="0" lvl="0" indent="0" algn="r" rtl="0">
              <a:lnSpc>
                <a:spcPct val="100000"/>
              </a:lnSpc>
              <a:spcBef>
                <a:spcPts val="200"/>
              </a:spcBef>
              <a:spcAft>
                <a:spcPts val="0"/>
              </a:spcAft>
              <a:buClr>
                <a:schemeClr val="lt1"/>
              </a:buClr>
              <a:buSzPct val="100000"/>
              <a:buNone/>
            </a:pP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7820D-6D4B-E3B2-0700-7F21D5CC51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760072" cy="4536182"/>
          </a:xfrm>
          <a:prstGeom prst="rect">
            <a:avLst/>
          </a:prstGeom>
        </p:spPr>
      </p:pic>
      <p:sp>
        <p:nvSpPr>
          <p:cNvPr id="8" name="Content Placeholder 7">
            <a:extLst>
              <a:ext uri="{FF2B5EF4-FFF2-40B4-BE49-F238E27FC236}">
                <a16:creationId xmlns:a16="http://schemas.microsoft.com/office/drawing/2014/main" id="{9A19454F-A21C-7FC7-DBA0-6DAA465FA29A}"/>
              </a:ext>
            </a:extLst>
          </p:cNvPr>
          <p:cNvSpPr>
            <a:spLocks noGrp="1"/>
          </p:cNvSpPr>
          <p:nvPr>
            <p:ph idx="1"/>
          </p:nvPr>
        </p:nvSpPr>
        <p:spPr>
          <a:xfrm>
            <a:off x="1760073" y="0"/>
            <a:ext cx="7407288" cy="4860235"/>
          </a:xfrm>
          <a:solidFill>
            <a:srgbClr val="EDDFCA"/>
          </a:solidFill>
        </p:spPr>
        <p:txBody>
          <a:bodyPr anchor="ctr">
            <a:noAutofit/>
          </a:bodyPr>
          <a:lstStyle/>
          <a:p>
            <a:pPr>
              <a:lnSpc>
                <a:spcPct val="150000"/>
              </a:lnSpc>
            </a:pPr>
            <a:r>
              <a:rPr lang="en-US" sz="2000" dirty="0">
                <a:latin typeface="Arial" panose="020B0604020202020204" pitchFamily="34" charset="0"/>
                <a:cs typeface="Arial" panose="020B0604020202020204" pitchFamily="34" charset="0"/>
              </a:rPr>
              <a:t>Care economy is 11.5% of global workforce</a:t>
            </a:r>
            <a:endParaRPr lang="en-ZA" sz="20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rPr>
              <a:t>Care represents up a quarter of GDP in some countries</a:t>
            </a:r>
            <a:endParaRPr lang="en-ZA" sz="20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rPr>
              <a:t>Investing in care is not instead of investing in the productive economy; it </a:t>
            </a:r>
            <a:r>
              <a:rPr lang="en-US" sz="2000" i="1" dirty="0">
                <a:latin typeface="Arial" panose="020B0604020202020204" pitchFamily="34" charset="0"/>
                <a:cs typeface="Arial" panose="020B0604020202020204" pitchFamily="34" charset="0"/>
              </a:rPr>
              <a:t>is </a:t>
            </a:r>
            <a:r>
              <a:rPr lang="en-US" sz="2000" dirty="0">
                <a:latin typeface="Arial" panose="020B0604020202020204" pitchFamily="34" charset="0"/>
                <a:cs typeface="Arial" panose="020B0604020202020204" pitchFamily="34" charset="0"/>
              </a:rPr>
              <a:t>the productive economy</a:t>
            </a:r>
            <a:endParaRPr lang="en-ZA" sz="20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rPr>
              <a:t>Care policies consistently demonstrate positive returns on investment</a:t>
            </a:r>
            <a:endParaRPr lang="en-ZA" sz="2000" dirty="0">
              <a:latin typeface="Arial" panose="020B0604020202020204" pitchFamily="34" charset="0"/>
              <a:cs typeface="Arial" panose="020B0604020202020204" pitchFamily="34" charset="0"/>
            </a:endParaRPr>
          </a:p>
          <a:p>
            <a:pPr>
              <a:lnSpc>
                <a:spcPct val="150000"/>
              </a:lnSpc>
            </a:pPr>
            <a:r>
              <a:rPr lang="en-US" sz="2000" i="1" dirty="0">
                <a:latin typeface="Arial" panose="020B0604020202020204" pitchFamily="34" charset="0"/>
                <a:cs typeface="Arial" panose="020B0604020202020204" pitchFamily="34" charset="0"/>
              </a:rPr>
              <a:t>Why aren’t we investing? The barrier is not technical; it’s political</a:t>
            </a:r>
            <a:endParaRPr lang="en-ZA" sz="2000" dirty="0">
              <a:latin typeface="Arial" panose="020B0604020202020204" pitchFamily="34" charset="0"/>
              <a:cs typeface="Arial" panose="020B0604020202020204" pitchFamily="34" charset="0"/>
            </a:endParaRPr>
          </a:p>
          <a:p>
            <a:pPr marL="0" indent="0" algn="ctr">
              <a:buNone/>
            </a:pPr>
            <a:endParaRPr lang="pt-BR" sz="200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B7ACB00-60C8-5141-F8A4-523236BE65C9}"/>
              </a:ext>
            </a:extLst>
          </p:cNvPr>
          <p:cNvSpPr/>
          <p:nvPr/>
        </p:nvSpPr>
        <p:spPr>
          <a:xfrm>
            <a:off x="1143000" y="4350848"/>
            <a:ext cx="8001000" cy="792652"/>
          </a:xfrm>
          <a:prstGeom prst="rect">
            <a:avLst/>
          </a:prstGeom>
          <a:solidFill>
            <a:srgbClr val="EBDE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029" sz="1350" kern="1200">
              <a:solidFill>
                <a:prstClr val="white"/>
              </a:solidFill>
              <a:latin typeface="Calibri" panose="020F0502020204030204"/>
            </a:endParaRPr>
          </a:p>
        </p:txBody>
      </p:sp>
      <p:pic>
        <p:nvPicPr>
          <p:cNvPr id="9" name="Picture 8">
            <a:extLst>
              <a:ext uri="{FF2B5EF4-FFF2-40B4-BE49-F238E27FC236}">
                <a16:creationId xmlns:a16="http://schemas.microsoft.com/office/drawing/2014/main" id="{B3F030D1-24FB-6C61-93E4-3CB574FD52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912"/>
          <a:stretch/>
        </p:blipFill>
        <p:spPr>
          <a:xfrm>
            <a:off x="7326069" y="4579706"/>
            <a:ext cx="1557555" cy="422161"/>
          </a:xfrm>
          <a:prstGeom prst="rect">
            <a:avLst/>
          </a:prstGeom>
        </p:spPr>
      </p:pic>
      <p:pic>
        <p:nvPicPr>
          <p:cNvPr id="10" name="Picture 9">
            <a:extLst>
              <a:ext uri="{FF2B5EF4-FFF2-40B4-BE49-F238E27FC236}">
                <a16:creationId xmlns:a16="http://schemas.microsoft.com/office/drawing/2014/main" id="{AAF0663F-E37A-8E7B-DEBD-DB8AE2FBF1AE}"/>
              </a:ext>
            </a:extLst>
          </p:cNvPr>
          <p:cNvPicPr>
            <a:picLocks noChangeAspect="1"/>
          </p:cNvPicPr>
          <p:nvPr/>
        </p:nvPicPr>
        <p:blipFill>
          <a:blip r:embed="rId6"/>
          <a:stretch>
            <a:fillRect/>
          </a:stretch>
        </p:blipFill>
        <p:spPr>
          <a:xfrm>
            <a:off x="-11680" y="4536196"/>
            <a:ext cx="1536121" cy="607304"/>
          </a:xfrm>
          <a:prstGeom prst="rect">
            <a:avLst/>
          </a:prstGeom>
        </p:spPr>
      </p:pic>
    </p:spTree>
    <p:custDataLst>
      <p:tags r:id="rId1"/>
    </p:custDataLst>
    <p:extLst>
      <p:ext uri="{BB962C8B-B14F-4D97-AF65-F5344CB8AC3E}">
        <p14:creationId xmlns:p14="http://schemas.microsoft.com/office/powerpoint/2010/main" val="2437982015"/>
      </p:ext>
    </p:extLst>
  </p:cSld>
  <p:clrMapOvr>
    <a:masterClrMapping/>
  </p:clrMapOvr>
  <mc:AlternateContent xmlns:mc="http://schemas.openxmlformats.org/markup-compatibility/2006" xmlns:p14="http://schemas.microsoft.com/office/powerpoint/2010/main">
    <mc:Choice Requires="p14">
      <p:transition spd="med" p14:dur="600">
        <p14:flip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61C10-348C-BAD0-0939-738DD0F06431}"/>
              </a:ext>
            </a:extLst>
          </p:cNvPr>
          <p:cNvPicPr>
            <a:picLocks noChangeAspect="1"/>
          </p:cNvPicPr>
          <p:nvPr/>
        </p:nvPicPr>
        <p:blipFill rotWithShape="1">
          <a:blip r:embed="rId3" cstate="hqprint">
            <a:alphaModFix amt="44000"/>
            <a:extLst>
              <a:ext uri="{28A0092B-C50C-407E-A947-70E740481C1C}">
                <a14:useLocalDpi xmlns:a14="http://schemas.microsoft.com/office/drawing/2010/main"/>
              </a:ext>
            </a:extLst>
          </a:blip>
          <a:srcRect b="11326"/>
          <a:stretch/>
        </p:blipFill>
        <p:spPr>
          <a:xfrm>
            <a:off x="1143000" y="0"/>
            <a:ext cx="6858000" cy="5143500"/>
          </a:xfrm>
          <a:prstGeom prst="rect">
            <a:avLst/>
          </a:prstGeom>
        </p:spPr>
      </p:pic>
      <p:sp>
        <p:nvSpPr>
          <p:cNvPr id="8" name="Rectangle 7">
            <a:extLst>
              <a:ext uri="{FF2B5EF4-FFF2-40B4-BE49-F238E27FC236}">
                <a16:creationId xmlns:a16="http://schemas.microsoft.com/office/drawing/2014/main" id="{8D907D53-4B59-2A02-51CF-08FD45F00A8E}"/>
              </a:ext>
            </a:extLst>
          </p:cNvPr>
          <p:cNvSpPr/>
          <p:nvPr/>
        </p:nvSpPr>
        <p:spPr>
          <a:xfrm>
            <a:off x="0" y="0"/>
            <a:ext cx="9144000" cy="5143500"/>
          </a:xfrm>
          <a:prstGeom prst="rect">
            <a:avLst/>
          </a:prstGeom>
          <a:solidFill>
            <a:srgbClr val="EDDFCA">
              <a:alpha val="4196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9C8061F5-1A1B-DD58-EFEA-8875B1D254E5}"/>
              </a:ext>
            </a:extLst>
          </p:cNvPr>
          <p:cNvSpPr>
            <a:spLocks noGrp="1"/>
          </p:cNvSpPr>
          <p:nvPr>
            <p:ph type="title"/>
          </p:nvPr>
        </p:nvSpPr>
        <p:spPr>
          <a:xfrm>
            <a:off x="987228" y="401203"/>
            <a:ext cx="7013772" cy="994172"/>
          </a:xfrm>
        </p:spPr>
        <p:txBody>
          <a:bodyPr>
            <a:noAutofit/>
          </a:bodyPr>
          <a:lstStyle/>
          <a:p>
            <a:pPr algn="ctr"/>
            <a:r>
              <a:rPr lang="en-US" sz="2400" b="1" kern="100" dirty="0">
                <a:latin typeface="Arial" panose="020B0604020202020204" pitchFamily="34" charset="0"/>
                <a:ea typeface="Calibri" panose="020F0502020204030204" pitchFamily="34" charset="0"/>
                <a:cs typeface="Arial" panose="020B0604020202020204" pitchFamily="34" charset="0"/>
              </a:rPr>
              <a:t>The barriers: conservative forces, feminist-backlash voices and some corporate sector voices </a:t>
            </a:r>
            <a:endParaRPr lang="en-ZA" sz="2400" kern="100" dirty="0">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E81AD8C-1802-A4D8-766D-57208CDC9CB2}"/>
              </a:ext>
            </a:extLst>
          </p:cNvPr>
          <p:cNvSpPr>
            <a:spLocks noGrp="1"/>
          </p:cNvSpPr>
          <p:nvPr>
            <p:ph idx="1"/>
          </p:nvPr>
        </p:nvSpPr>
        <p:spPr>
          <a:xfrm>
            <a:off x="801112" y="1801925"/>
            <a:ext cx="7444672" cy="3263504"/>
          </a:xfrm>
        </p:spPr>
        <p:txBody>
          <a:bodyPr>
            <a:normAutofit/>
          </a:bodyPr>
          <a:lstStyle/>
          <a:p>
            <a:pPr marL="0" indent="0" algn="ctr">
              <a:buNone/>
            </a:pPr>
            <a:r>
              <a:rPr lang="en-US" sz="2400" kern="100" dirty="0">
                <a:latin typeface="Arial" panose="020B0604020202020204" pitchFamily="34" charset="0"/>
                <a:ea typeface="Calibri" panose="020F0502020204030204" pitchFamily="34" charset="0"/>
                <a:cs typeface="Arial" panose="020B0604020202020204" pitchFamily="34" charset="0"/>
              </a:rPr>
              <a:t>Gender backlash forces want care to be a family responsibility (by which they mean women)</a:t>
            </a:r>
          </a:p>
          <a:p>
            <a:pPr marL="0" indent="0" algn="ctr">
              <a:buNone/>
            </a:pPr>
            <a:endParaRPr lang="en-ZA" sz="2400" kern="100" dirty="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US" sz="2400" kern="100" dirty="0">
                <a:latin typeface="Arial" panose="020B0604020202020204" pitchFamily="34" charset="0"/>
                <a:ea typeface="Calibri" panose="020F0502020204030204" pitchFamily="34" charset="0"/>
                <a:cs typeface="Arial" panose="020B0604020202020204" pitchFamily="34" charset="0"/>
              </a:rPr>
              <a:t>But when we bother to ask parents, caregivers, women and men they support universal paid leave, childcare, social protection policies</a:t>
            </a:r>
            <a:endParaRPr lang="en-ZA" sz="24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D41CE59-F574-5D0D-9EDE-A194877C9F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2912"/>
          <a:stretch/>
        </p:blipFill>
        <p:spPr>
          <a:xfrm>
            <a:off x="7486541" y="4628767"/>
            <a:ext cx="1557555" cy="422161"/>
          </a:xfrm>
          <a:prstGeom prst="rect">
            <a:avLst/>
          </a:prstGeom>
        </p:spPr>
      </p:pic>
      <p:pic>
        <p:nvPicPr>
          <p:cNvPr id="7" name="Picture 6">
            <a:extLst>
              <a:ext uri="{FF2B5EF4-FFF2-40B4-BE49-F238E27FC236}">
                <a16:creationId xmlns:a16="http://schemas.microsoft.com/office/drawing/2014/main" id="{CE2EC94C-C4D8-F128-BBBE-54787F46C852}"/>
              </a:ext>
            </a:extLst>
          </p:cNvPr>
          <p:cNvPicPr>
            <a:picLocks noChangeAspect="1"/>
          </p:cNvPicPr>
          <p:nvPr/>
        </p:nvPicPr>
        <p:blipFill>
          <a:blip r:embed="rId5"/>
          <a:stretch>
            <a:fillRect/>
          </a:stretch>
        </p:blipFill>
        <p:spPr>
          <a:xfrm>
            <a:off x="0" y="4536195"/>
            <a:ext cx="1536121" cy="607304"/>
          </a:xfrm>
          <a:prstGeom prst="rect">
            <a:avLst/>
          </a:prstGeom>
        </p:spPr>
      </p:pic>
    </p:spTree>
    <p:extLst>
      <p:ext uri="{BB962C8B-B14F-4D97-AF65-F5344CB8AC3E}">
        <p14:creationId xmlns:p14="http://schemas.microsoft.com/office/powerpoint/2010/main" val="957563162"/>
      </p:ext>
    </p:extLst>
  </p:cSld>
  <p:clrMapOvr>
    <a:masterClrMapping/>
  </p:clrMapOvr>
  <mc:AlternateContent xmlns:mc="http://schemas.openxmlformats.org/markup-compatibility/2006" xmlns:p14="http://schemas.microsoft.com/office/powerpoint/2010/main">
    <mc:Choice Requires="p14">
      <p:transition spd="med" p14:dur="600">
        <p14:flip dir="l"/>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A19454F-A21C-7FC7-DBA0-6DAA465FA29A}"/>
              </a:ext>
            </a:extLst>
          </p:cNvPr>
          <p:cNvSpPr>
            <a:spLocks noGrp="1"/>
          </p:cNvSpPr>
          <p:nvPr>
            <p:ph idx="1"/>
          </p:nvPr>
        </p:nvSpPr>
        <p:spPr>
          <a:xfrm>
            <a:off x="2695285" y="0"/>
            <a:ext cx="6448715" cy="5143500"/>
          </a:xfrm>
          <a:solidFill>
            <a:srgbClr val="EDDFCA"/>
          </a:solidFill>
        </p:spPr>
        <p:txBody>
          <a:bodyPr>
            <a:noAutofit/>
          </a:bodyPr>
          <a:lstStyle/>
          <a:p>
            <a:pPr marL="0" indent="0">
              <a:buNone/>
            </a:pPr>
            <a:r>
              <a:rPr lang="en-US" sz="2100" b="1" dirty="0">
                <a:latin typeface="Arial" panose="020B0604020202020204" pitchFamily="34" charset="0"/>
                <a:cs typeface="Arial" panose="020B0604020202020204" pitchFamily="34" charset="0"/>
              </a:rPr>
              <a:t>Mind the gaps: UN Women calls for minding the gaps in:</a:t>
            </a:r>
          </a:p>
          <a:p>
            <a:pPr marL="0" indent="0">
              <a:buNone/>
            </a:pPr>
            <a:endParaRPr lang="en-ZA"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Universality of care services</a:t>
            </a:r>
            <a:endParaRPr lang="en-ZA"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Gender equality aspects of care </a:t>
            </a:r>
            <a:endParaRPr lang="en-ZA"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Co-responsibility (national gov’t, local, private sector)</a:t>
            </a:r>
            <a:endParaRPr lang="en-ZA"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Intergenerational solidarity </a:t>
            </a:r>
            <a:endParaRPr lang="en-ZA"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Territorial equity</a:t>
            </a:r>
          </a:p>
          <a:p>
            <a:endParaRPr lang="en-US" sz="2100" dirty="0">
              <a:latin typeface="Arial" panose="020B0604020202020204" pitchFamily="34" charset="0"/>
              <a:cs typeface="Arial" panose="020B0604020202020204" pitchFamily="34" charset="0"/>
            </a:endParaRPr>
          </a:p>
          <a:p>
            <a:endParaRPr lang="en-ZA"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To those considerations, we add: </a:t>
            </a:r>
            <a:r>
              <a:rPr lang="en-US" sz="2100" i="1" dirty="0">
                <a:latin typeface="Arial" panose="020B0604020202020204" pitchFamily="34" charset="0"/>
                <a:cs typeface="Arial" panose="020B0604020202020204" pitchFamily="34" charset="0"/>
              </a:rPr>
              <a:t>mind the voters</a:t>
            </a:r>
            <a:r>
              <a:rPr lang="en-US" sz="2100" dirty="0">
                <a:latin typeface="Arial" panose="020B0604020202020204" pitchFamily="34" charset="0"/>
                <a:cs typeface="Arial" panose="020B0604020202020204" pitchFamily="34" charset="0"/>
              </a:rPr>
              <a:t> </a:t>
            </a:r>
            <a:endParaRPr lang="en-ZA" sz="21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EF8E697-5D6D-A4D1-1345-D6780BA4BD1D}"/>
              </a:ext>
            </a:extLst>
          </p:cNvPr>
          <p:cNvPicPr>
            <a:picLocks noChangeAspect="1"/>
          </p:cNvPicPr>
          <p:nvPr/>
        </p:nvPicPr>
        <p:blipFill>
          <a:blip r:embed="rId4"/>
          <a:stretch>
            <a:fillRect/>
          </a:stretch>
        </p:blipFill>
        <p:spPr>
          <a:xfrm>
            <a:off x="0" y="0"/>
            <a:ext cx="2695285" cy="5143500"/>
          </a:xfrm>
          <a:prstGeom prst="rect">
            <a:avLst/>
          </a:prstGeom>
        </p:spPr>
      </p:pic>
      <p:pic>
        <p:nvPicPr>
          <p:cNvPr id="4" name="Picture 3">
            <a:extLst>
              <a:ext uri="{FF2B5EF4-FFF2-40B4-BE49-F238E27FC236}">
                <a16:creationId xmlns:a16="http://schemas.microsoft.com/office/drawing/2014/main" id="{786741C5-C690-E70B-479A-74E202E9EA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912"/>
          <a:stretch/>
        </p:blipFill>
        <p:spPr>
          <a:xfrm>
            <a:off x="7222861" y="4628767"/>
            <a:ext cx="1557555" cy="422161"/>
          </a:xfrm>
          <a:prstGeom prst="rect">
            <a:avLst/>
          </a:prstGeom>
        </p:spPr>
      </p:pic>
      <p:pic>
        <p:nvPicPr>
          <p:cNvPr id="5" name="Picture 4">
            <a:extLst>
              <a:ext uri="{FF2B5EF4-FFF2-40B4-BE49-F238E27FC236}">
                <a16:creationId xmlns:a16="http://schemas.microsoft.com/office/drawing/2014/main" id="{C7CD44AA-DDCA-BD28-618B-94837EBB3BCC}"/>
              </a:ext>
            </a:extLst>
          </p:cNvPr>
          <p:cNvPicPr>
            <a:picLocks noChangeAspect="1"/>
          </p:cNvPicPr>
          <p:nvPr/>
        </p:nvPicPr>
        <p:blipFill>
          <a:blip r:embed="rId6"/>
          <a:stretch>
            <a:fillRect/>
          </a:stretch>
        </p:blipFill>
        <p:spPr>
          <a:xfrm>
            <a:off x="363584" y="4536196"/>
            <a:ext cx="1536121" cy="607304"/>
          </a:xfrm>
          <a:prstGeom prst="rect">
            <a:avLst/>
          </a:prstGeom>
        </p:spPr>
      </p:pic>
    </p:spTree>
    <p:custDataLst>
      <p:tags r:id="rId1"/>
    </p:custDataLst>
    <p:extLst>
      <p:ext uri="{BB962C8B-B14F-4D97-AF65-F5344CB8AC3E}">
        <p14:creationId xmlns:p14="http://schemas.microsoft.com/office/powerpoint/2010/main" val="79702069"/>
      </p:ext>
    </p:extLst>
  </p:cSld>
  <p:clrMapOvr>
    <a:masterClrMapping/>
  </p:clrMapOvr>
  <mc:AlternateContent xmlns:mc="http://schemas.openxmlformats.org/markup-compatibility/2006" xmlns:p14="http://schemas.microsoft.com/office/powerpoint/2010/main">
    <mc:Choice Requires="p14">
      <p:transition spd="med" p14:dur="600">
        <p14:flip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 calcmode="lin" valueType="num">
                                      <p:cBhvr additive="base">
                                        <p:cTn id="35"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4"/>
</p:tagLst>
</file>

<file path=ppt/tags/tag2.xml><?xml version="1.0" encoding="utf-8"?>
<p:tagLst xmlns:a="http://schemas.openxmlformats.org/drawingml/2006/main" xmlns:r="http://schemas.openxmlformats.org/officeDocument/2006/relationships" xmlns:p="http://schemas.openxmlformats.org/presentationml/2006/main">
  <p:tag name="TIMING" val="|8.8"/>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O Presentation 16x9.potx" id="{1B78B7CC-6F33-4AED-B988-F1824BC14DB2}" vid="{017B0592-C5E0-43A0-8804-D21738B9040C}"/>
    </a:ext>
  </a:extLst>
</a:theme>
</file>

<file path=ppt/theme/theme4.xml><?xml version="1.0" encoding="utf-8"?>
<a:theme xmlns:a="http://schemas.openxmlformats.org/drawingml/2006/main" name="Dark Teal Theme Master">
  <a:themeElements>
    <a:clrScheme name="Custom 1">
      <a:dk1>
        <a:srgbClr val="384749"/>
      </a:dk1>
      <a:lt1>
        <a:srgbClr val="F3F7F9"/>
      </a:lt1>
      <a:dk2>
        <a:srgbClr val="0E4C5C"/>
      </a:dk2>
      <a:lt2>
        <a:srgbClr val="BFDEE0"/>
      </a:lt2>
      <a:accent1>
        <a:srgbClr val="FDB52B"/>
      </a:accent1>
      <a:accent2>
        <a:srgbClr val="016970"/>
      </a:accent2>
      <a:accent3>
        <a:srgbClr val="289AB6"/>
      </a:accent3>
      <a:accent4>
        <a:srgbClr val="83A5AD"/>
      </a:accent4>
      <a:accent5>
        <a:srgbClr val="384749"/>
      </a:accent5>
      <a:accent6>
        <a:srgbClr val="FDB52B"/>
      </a:accent6>
      <a:hlink>
        <a:srgbClr val="289AB6"/>
      </a:hlink>
      <a:folHlink>
        <a:srgbClr val="83A5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4000" baseline="0" dirty="0" smtClean="0">
            <a:solidFill>
              <a:schemeClr val="tx1"/>
            </a:solidFill>
            <a:latin typeface="Sofia Pro Light"/>
          </a:defRPr>
        </a:defPPr>
      </a:lstStyle>
    </a:txDef>
  </a:objectDefaults>
  <a:extraClrSchemeLst/>
  <a:extLst>
    <a:ext uri="{05A4C25C-085E-4340-85A3-A5531E510DB2}">
      <thm15:themeFamily xmlns:thm15="http://schemas.microsoft.com/office/thememl/2012/main" name="Presentation1" id="{97259FCA-C075-4BB5-9095-73C7D1F8C936}" vid="{8416E96E-B323-48CB-91B9-5C115A6F7D51}"/>
    </a:ext>
  </a:extLst>
</a:theme>
</file>

<file path=ppt/theme/theme5.xml><?xml version="1.0" encoding="utf-8"?>
<a:theme xmlns:a="http://schemas.openxmlformats.org/drawingml/2006/main" name="CGD Light Theme Master">
  <a:themeElements>
    <a:clrScheme name="Center for Global Development">
      <a:dk1>
        <a:srgbClr val="384749"/>
      </a:dk1>
      <a:lt1>
        <a:srgbClr val="F3F7F9"/>
      </a:lt1>
      <a:dk2>
        <a:srgbClr val="0E4C5C"/>
      </a:dk2>
      <a:lt2>
        <a:srgbClr val="BFDEE0"/>
      </a:lt2>
      <a:accent1>
        <a:srgbClr val="FDB52B"/>
      </a:accent1>
      <a:accent2>
        <a:srgbClr val="016970"/>
      </a:accent2>
      <a:accent3>
        <a:srgbClr val="289AB6"/>
      </a:accent3>
      <a:accent4>
        <a:srgbClr val="83A5AD"/>
      </a:accent4>
      <a:accent5>
        <a:srgbClr val="384749"/>
      </a:accent5>
      <a:accent6>
        <a:srgbClr val="FDB52B"/>
      </a:accent6>
      <a:hlink>
        <a:srgbClr val="384749"/>
      </a:hlink>
      <a:folHlink>
        <a:srgbClr val="81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4000" baseline="0" dirty="0" smtClean="0">
            <a:solidFill>
              <a:schemeClr val="tx1"/>
            </a:solidFill>
            <a:latin typeface="Sofia Pro Light"/>
          </a:defRPr>
        </a:defPPr>
      </a:lstStyle>
    </a:txDef>
  </a:objectDefaults>
  <a:extraClrSchemeLst/>
  <a:extLst>
    <a:ext uri="{05A4C25C-085E-4340-85A3-A5531E510DB2}">
      <thm15:themeFamily xmlns:thm15="http://schemas.microsoft.com/office/thememl/2012/main" name="Presentation1" id="{97259FCA-C075-4BB5-9095-73C7D1F8C936}" vid="{00415000-8AF8-4761-BDFB-ED72CD71007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4469</TotalTime>
  <Words>3432</Words>
  <Application>Microsoft Macintosh PowerPoint</Application>
  <PresentationFormat>On-screen Show (16:9)</PresentationFormat>
  <Paragraphs>382</Paragraphs>
  <Slides>61</Slides>
  <Notes>34</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61</vt:i4>
      </vt:variant>
    </vt:vector>
  </HeadingPairs>
  <TitlesOfParts>
    <vt:vector size="84" baseType="lpstr">
      <vt:lpstr>Breve Text Book</vt:lpstr>
      <vt:lpstr>Sofia Pro Light</vt:lpstr>
      <vt:lpstr>Arial</vt:lpstr>
      <vt:lpstr>BreveText-BookItalic</vt:lpstr>
      <vt:lpstr>Roboto Light</vt:lpstr>
      <vt:lpstr>BreveText-Book</vt:lpstr>
      <vt:lpstr>Calibri</vt:lpstr>
      <vt:lpstr>Wingdings</vt:lpstr>
      <vt:lpstr>Sofia Pro</vt:lpstr>
      <vt:lpstr>Roboto</vt:lpstr>
      <vt:lpstr>Wingdings 3</vt:lpstr>
      <vt:lpstr>Calibri Light</vt:lpstr>
      <vt:lpstr>Century Gothic</vt:lpstr>
      <vt:lpstr>Breve Text Book Italic</vt:lpstr>
      <vt:lpstr>Roboto Thin</vt:lpstr>
      <vt:lpstr>Times New Roman</vt:lpstr>
      <vt:lpstr>Noto Sans</vt:lpstr>
      <vt:lpstr>Office Theme</vt:lpstr>
      <vt:lpstr>5_Default Design</vt:lpstr>
      <vt:lpstr>ILO 2020</vt:lpstr>
      <vt:lpstr>Dark Teal Theme Master</vt:lpstr>
      <vt:lpstr>CGD Light Theme Master</vt:lpstr>
      <vt:lpstr>1_Office Theme</vt:lpstr>
      <vt:lpstr>MenCare Webinar Series nr 4  Invest in care, measure it, and disaggregate by gender, social class, and age </vt:lpstr>
      <vt:lpstr>Agenda</vt:lpstr>
      <vt:lpstr>PowerPoint Presentation</vt:lpstr>
      <vt:lpstr>PowerPoint Presentation</vt:lpstr>
      <vt:lpstr>Agenda</vt:lpstr>
      <vt:lpstr>PowerPoint Presentation</vt:lpstr>
      <vt:lpstr>PowerPoint Presentation</vt:lpstr>
      <vt:lpstr>The barriers: conservative forces, feminist-backlash voices and some corporate sector voices </vt:lpstr>
      <vt:lpstr>PowerPoint Presentation</vt:lpstr>
      <vt:lpstr>What is important to voters? Income stability, health care, childcare rank highest for women and men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Social Norms and Investment in Care  Kehinde Ajayi  MenCare CARING webinar series September 29, 2023</vt:lpstr>
      <vt:lpstr>Don’t ignore social norms</vt:lpstr>
      <vt:lpstr>India case study  with Hira Farooqi and Shubhangi Gokhroo</vt:lpstr>
      <vt:lpstr>High satisfaction with care support</vt:lpstr>
      <vt:lpstr>Mothers perform most care work</vt:lpstr>
      <vt:lpstr>Caregiving considered personal responsibility</vt:lpstr>
      <vt:lpstr>Perceived benefits of parental leave: Career</vt:lpstr>
      <vt:lpstr>Perceived benefits of parental leave: Personal and family wellbeing</vt:lpstr>
      <vt:lpstr>Yet, unwillingness to use leave</vt:lpstr>
      <vt:lpstr>Effective legislative reform </vt:lpstr>
      <vt:lpstr>CGD’s ongoing work</vt:lpstr>
      <vt:lpstr>Thank you</vt:lpstr>
      <vt:lpstr>Agenda</vt:lpstr>
      <vt:lpstr>Introducing the ILO Global Care Policy Portal and Investment Simulator  Caring Webinar Series: Invest in care, measure it, and disaggregate by gender, social class, and age</vt:lpstr>
      <vt:lpstr>Why investing in care policies is key?</vt:lpstr>
      <vt:lpstr>Transformative and nationally designed “care policy packages” targeted by the Care Policy Investment Simulator</vt:lpstr>
      <vt:lpstr>A strong investment case for transformative and nationally designed care policy packages</vt:lpstr>
      <vt:lpstr>ILO Global Care Policy Portal</vt:lpstr>
      <vt:lpstr>ILO Care Policy Investment Simulator </vt:lpstr>
      <vt:lpstr>How the Simulator works?</vt:lpstr>
      <vt:lpstr>Make a more caring and gender equal world of work a reality for all   For more information:   ILO Care Economy portal: The care economy (ilo.org)  ILO Global Care Policy Portal: ilo.org/globalcare  Contact: GEDI@ilo.org     </vt:lpstr>
      <vt:lpstr>ILO Global Care Policy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ILO Care Policy Investment Simulator </vt:lpstr>
      <vt:lpstr>The tool enables users to build their idea care policy package</vt:lpstr>
      <vt:lpstr>PowerPoint Presentation</vt:lpstr>
      <vt:lpstr>PowerPoint Presentation</vt:lpstr>
      <vt:lpstr>PowerPoint Presentation</vt:lpstr>
      <vt:lpstr>PowerPoint Presentation</vt:lpstr>
      <vt:lpstr>Agenda</vt:lpstr>
      <vt:lpstr>Agenda</vt:lpstr>
      <vt:lpstr>Reflections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MenCare Webinar Series nr 3  Revolutionizing the Way Boys are Taught About Care </dc:title>
  <cp:lastModifiedBy>Wessel van den Berg</cp:lastModifiedBy>
  <cp:revision>15</cp:revision>
  <dcterms:modified xsi:type="dcterms:W3CDTF">2023-09-29T11:00:33Z</dcterms:modified>
</cp:coreProperties>
</file>